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56" r:id="rId2"/>
    <p:sldId id="287" r:id="rId3"/>
    <p:sldId id="288" r:id="rId4"/>
    <p:sldId id="289" r:id="rId5"/>
    <p:sldId id="290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9" r:id="rId14"/>
    <p:sldId id="313" r:id="rId15"/>
    <p:sldId id="322" r:id="rId16"/>
    <p:sldId id="323" r:id="rId17"/>
    <p:sldId id="340" r:id="rId18"/>
    <p:sldId id="330" r:id="rId19"/>
    <p:sldId id="332" r:id="rId20"/>
    <p:sldId id="344" r:id="rId21"/>
    <p:sldId id="316" r:id="rId22"/>
    <p:sldId id="368" r:id="rId23"/>
    <p:sldId id="369" r:id="rId24"/>
    <p:sldId id="374" r:id="rId25"/>
    <p:sldId id="381" r:id="rId26"/>
    <p:sldId id="370" r:id="rId27"/>
    <p:sldId id="378" r:id="rId28"/>
    <p:sldId id="338" r:id="rId29"/>
    <p:sldId id="337" r:id="rId30"/>
    <p:sldId id="339" r:id="rId31"/>
    <p:sldId id="377" r:id="rId32"/>
    <p:sldId id="305" r:id="rId33"/>
    <p:sldId id="306" r:id="rId34"/>
    <p:sldId id="379" r:id="rId35"/>
    <p:sldId id="363" r:id="rId36"/>
    <p:sldId id="365" r:id="rId37"/>
    <p:sldId id="308" r:id="rId38"/>
    <p:sldId id="307" r:id="rId39"/>
    <p:sldId id="341" r:id="rId40"/>
    <p:sldId id="366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Novembre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Décembre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Janvier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Février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Feuil1!$E$2</c:f>
              <c:numCache>
                <c:formatCode>General</c:formatCode>
                <c:ptCount val="1"/>
                <c:pt idx="0">
                  <c:v>137</c:v>
                </c:pt>
              </c:numCache>
            </c:numRef>
          </c:val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Mars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Feuil1!$F$2</c:f>
              <c:numCache>
                <c:formatCode>General</c:formatCode>
                <c:ptCount val="1"/>
                <c:pt idx="0">
                  <c:v>160</c:v>
                </c:pt>
              </c:numCache>
            </c:numRef>
          </c:val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Avril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Feuil1!$G$2</c:f>
              <c:numCache>
                <c:formatCode>General</c:formatCode>
                <c:ptCount val="1"/>
                <c:pt idx="0">
                  <c:v>154</c:v>
                </c:pt>
              </c:numCache>
            </c:numRef>
          </c:val>
        </c:ser>
        <c:ser>
          <c:idx val="6"/>
          <c:order val="6"/>
          <c:tx>
            <c:strRef>
              <c:f>Feuil1!$H$1</c:f>
              <c:strCache>
                <c:ptCount val="1"/>
                <c:pt idx="0">
                  <c:v>Mai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Feuil1!$H$2</c:f>
              <c:numCache>
                <c:formatCode>General</c:formatCode>
                <c:ptCount val="1"/>
                <c:pt idx="0">
                  <c:v>181</c:v>
                </c:pt>
              </c:numCache>
            </c:numRef>
          </c:val>
        </c:ser>
        <c:ser>
          <c:idx val="7"/>
          <c:order val="7"/>
          <c:tx>
            <c:strRef>
              <c:f>Feuil1!$I$1</c:f>
              <c:strCache>
                <c:ptCount val="1"/>
                <c:pt idx="0">
                  <c:v>juin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Feuil1!$I$2</c:f>
              <c:numCache>
                <c:formatCode>General</c:formatCode>
                <c:ptCount val="1"/>
                <c:pt idx="0">
                  <c:v>225</c:v>
                </c:pt>
              </c:numCache>
            </c:numRef>
          </c:val>
        </c:ser>
        <c:ser>
          <c:idx val="8"/>
          <c:order val="8"/>
          <c:tx>
            <c:strRef>
              <c:f>Feuil1!$J$1</c:f>
              <c:strCache>
                <c:ptCount val="1"/>
                <c:pt idx="0">
                  <c:v>juillet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Feuil1!$J$2</c:f>
              <c:numCache>
                <c:formatCode>General</c:formatCode>
                <c:ptCount val="1"/>
                <c:pt idx="0">
                  <c:v>287</c:v>
                </c:pt>
              </c:numCache>
            </c:numRef>
          </c:val>
        </c:ser>
        <c:ser>
          <c:idx val="9"/>
          <c:order val="9"/>
          <c:tx>
            <c:strRef>
              <c:f>Feuil1!$K$1</c:f>
              <c:strCache>
                <c:ptCount val="1"/>
                <c:pt idx="0">
                  <c:v>août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Feuil1!$K$2</c:f>
              <c:numCache>
                <c:formatCode>General</c:formatCode>
                <c:ptCount val="1"/>
                <c:pt idx="0">
                  <c:v>294</c:v>
                </c:pt>
              </c:numCache>
            </c:numRef>
          </c:val>
        </c:ser>
        <c:ser>
          <c:idx val="10"/>
          <c:order val="10"/>
          <c:tx>
            <c:strRef>
              <c:f>Feuil1!$L$1</c:f>
              <c:strCache>
                <c:ptCount val="1"/>
                <c:pt idx="0">
                  <c:v>septembre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Feuil1!$L$2</c:f>
              <c:numCache>
                <c:formatCode>General</c:formatCode>
                <c:ptCount val="1"/>
                <c:pt idx="0">
                  <c:v>464</c:v>
                </c:pt>
              </c:numCache>
            </c:numRef>
          </c:val>
        </c:ser>
        <c:ser>
          <c:idx val="11"/>
          <c:order val="11"/>
          <c:tx>
            <c:strRef>
              <c:f>Feuil1!$M$1</c:f>
              <c:strCache>
                <c:ptCount val="1"/>
                <c:pt idx="0">
                  <c:v>octobre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Feuil1!$M$2</c:f>
              <c:numCache>
                <c:formatCode>General</c:formatCode>
                <c:ptCount val="1"/>
                <c:pt idx="0">
                  <c:v>458</c:v>
                </c:pt>
              </c:numCache>
            </c:numRef>
          </c:val>
        </c:ser>
        <c:ser>
          <c:idx val="12"/>
          <c:order val="12"/>
          <c:tx>
            <c:strRef>
              <c:f>Feuil1!$N$1</c:f>
              <c:strCache>
                <c:ptCount val="1"/>
                <c:pt idx="0">
                  <c:v>novembre2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Feuil1!$N$2</c:f>
              <c:numCache>
                <c:formatCode>General</c:formatCode>
                <c:ptCount val="1"/>
                <c:pt idx="0">
                  <c:v>580</c:v>
                </c:pt>
              </c:numCache>
            </c:numRef>
          </c:val>
        </c:ser>
        <c:ser>
          <c:idx val="13"/>
          <c:order val="13"/>
          <c:tx>
            <c:strRef>
              <c:f>Feuil1!$O$1</c:f>
              <c:strCache>
                <c:ptCount val="1"/>
                <c:pt idx="0">
                  <c:v>dec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Feuil1!$O$2</c:f>
              <c:numCache>
                <c:formatCode>General</c:formatCode>
                <c:ptCount val="1"/>
                <c:pt idx="0">
                  <c:v>479</c:v>
                </c:pt>
              </c:numCache>
            </c:numRef>
          </c:val>
        </c:ser>
        <c:ser>
          <c:idx val="14"/>
          <c:order val="14"/>
          <c:tx>
            <c:strRef>
              <c:f>Feuil1!$P$1</c:f>
              <c:strCache>
                <c:ptCount val="1"/>
                <c:pt idx="0">
                  <c:v>janv-17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Feuil1!$P$2</c:f>
              <c:numCache>
                <c:formatCode>General</c:formatCode>
                <c:ptCount val="1"/>
                <c:pt idx="0">
                  <c:v>579</c:v>
                </c:pt>
              </c:numCache>
            </c:numRef>
          </c:val>
        </c:ser>
        <c:ser>
          <c:idx val="15"/>
          <c:order val="15"/>
          <c:tx>
            <c:strRef>
              <c:f>Feuil1!$Q$1</c:f>
              <c:strCache>
                <c:ptCount val="1"/>
                <c:pt idx="0">
                  <c:v>févr-17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Feuil1!$A$2</c:f>
              <c:strCache>
                <c:ptCount val="1"/>
                <c:pt idx="0">
                  <c:v>cs totales</c:v>
                </c:pt>
              </c:strCache>
            </c:strRef>
          </c:cat>
          <c:val>
            <c:numRef>
              <c:f>Feuil1!$Q$2</c:f>
              <c:numCache>
                <c:formatCode>General</c:formatCode>
                <c:ptCount val="1"/>
                <c:pt idx="0">
                  <c:v>552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45567840"/>
        <c:axId val="445561568"/>
      </c:barChart>
      <c:catAx>
        <c:axId val="445567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5561568"/>
        <c:crosses val="autoZero"/>
        <c:auto val="1"/>
        <c:lblAlgn val="ctr"/>
        <c:lblOffset val="100"/>
        <c:noMultiLvlLbl val="0"/>
      </c:catAx>
      <c:valAx>
        <c:axId val="445561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45567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D1681-4E8D-4181-9999-8DD42C7021FE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C6A32-6EFA-463E-B4B3-78E4412E2E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36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1443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36923A-97F7-48EE-A9A1-80AA04C2F4DC}" type="slidenum">
              <a:rPr lang="fr-FR" sz="1200">
                <a:latin typeface="Arial" charset="0"/>
              </a:rPr>
              <a:pPr algn="r"/>
              <a:t>2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73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11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99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12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62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7587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903687-DCA1-427D-8DD5-FBB5949EE2C0}" type="slidenum">
              <a:rPr lang="fr-FR" sz="1200">
                <a:latin typeface="Arial" charset="0"/>
              </a:rPr>
              <a:pPr algn="r"/>
              <a:t>13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4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15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91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16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35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18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40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19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02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20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7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27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16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28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2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0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29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31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30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35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31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42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32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42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33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71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37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4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38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06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39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4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Merci Madame </a:t>
            </a:r>
            <a:r>
              <a:rPr lang="fr-FR" dirty="0" err="1" smtClean="0"/>
              <a:t>Mikolajak</a:t>
            </a:r>
            <a:endParaRPr lang="fr-FR" dirty="0" smtClean="0"/>
          </a:p>
          <a:p>
            <a:r>
              <a:rPr lang="fr-FR" dirty="0" smtClean="0"/>
              <a:t>Tout d’abord je voudrai vous remercier au nom de </a:t>
            </a:r>
            <a:r>
              <a:rPr lang="fr-FR" dirty="0" err="1" smtClean="0"/>
              <a:t>GSf</a:t>
            </a:r>
            <a:r>
              <a:rPr lang="fr-FR" dirty="0" smtClean="0"/>
              <a:t> </a:t>
            </a:r>
          </a:p>
          <a:p>
            <a:r>
              <a:rPr lang="fr-FR" dirty="0" smtClean="0"/>
              <a:t>Ainsi que Madame Martine Aubry et la Mairie de Lille</a:t>
            </a:r>
          </a:p>
          <a:p>
            <a:r>
              <a:rPr lang="fr-FR" dirty="0" smtClean="0"/>
              <a:t>ainsi que tous les organisateurs de cette journée sur un  sujet qui a pris une place capitale </a:t>
            </a:r>
            <a:r>
              <a:rPr lang="fr-FR" baseline="0" dirty="0" smtClean="0"/>
              <a:t> aussi bien  au sein de GSF que dans notre vie de tous les jours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865BF-892A-8041-A3B4-4EBC9FE4BF9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96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4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15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5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6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6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3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7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7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8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82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9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1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443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E5D3A5-DD37-4080-9F1A-8F86A178A55E}" type="slidenum">
              <a:rPr lang="fr-FR" sz="1200">
                <a:latin typeface="Arial" charset="0"/>
              </a:rPr>
              <a:pPr algn="r"/>
              <a:t>10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1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12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62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6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76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0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85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2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73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77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91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44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EAED-2E47-4DE8-89FE-5418AB06E95F}" type="datetimeFigureOut">
              <a:rPr lang="fr-FR" smtClean="0"/>
              <a:t>10/03/2017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C1660-10B1-4E7A-B610-521639C06D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064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154509"/>
          </a:xfrm>
        </p:spPr>
        <p:txBody>
          <a:bodyPr/>
          <a:lstStyle/>
          <a:p>
            <a:r>
              <a:rPr lang="fr-FR" sz="4800" b="1" dirty="0" smtClean="0"/>
              <a:t>MISSION CAMINOR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640960" cy="4392488"/>
          </a:xfrm>
        </p:spPr>
        <p:txBody>
          <a:bodyPr>
            <a:noAutofit/>
          </a:bodyPr>
          <a:lstStyle/>
          <a:p>
            <a:r>
              <a:rPr lang="fr-FR" sz="4000" dirty="0" smtClean="0"/>
              <a:t>Camps de migrants du Nord de la France</a:t>
            </a:r>
          </a:p>
          <a:p>
            <a:endParaRPr lang="fr-FR" sz="1600" i="1" dirty="0" smtClean="0">
              <a:solidFill>
                <a:srgbClr val="FFFF00"/>
              </a:solidFill>
            </a:endParaRPr>
          </a:p>
          <a:p>
            <a:r>
              <a:rPr lang="fr-FR" sz="4000" i="1" dirty="0" smtClean="0">
                <a:solidFill>
                  <a:srgbClr val="FFFF00"/>
                </a:solidFill>
              </a:rPr>
              <a:t>«Prise </a:t>
            </a:r>
            <a:r>
              <a:rPr lang="fr-FR" sz="4000" i="1" dirty="0">
                <a:solidFill>
                  <a:srgbClr val="FFFF00"/>
                </a:solidFill>
              </a:rPr>
              <a:t>en charge médico-psycho-sociale des femmes et enfants dans les </a:t>
            </a:r>
            <a:r>
              <a:rPr lang="fr-FR" sz="4000" i="1" dirty="0" smtClean="0">
                <a:solidFill>
                  <a:srgbClr val="FFFF00"/>
                </a:solidFill>
              </a:rPr>
              <a:t>camps de </a:t>
            </a:r>
            <a:r>
              <a:rPr lang="fr-FR" sz="4000" i="1" dirty="0">
                <a:solidFill>
                  <a:srgbClr val="FFFF00"/>
                </a:solidFill>
              </a:rPr>
              <a:t>migrants </a:t>
            </a:r>
            <a:r>
              <a:rPr lang="fr-FR" sz="4000" i="1" dirty="0" smtClean="0">
                <a:solidFill>
                  <a:srgbClr val="FFFF00"/>
                </a:solidFill>
              </a:rPr>
              <a:t>du </a:t>
            </a:r>
            <a:r>
              <a:rPr lang="fr-FR" sz="4000" i="1" dirty="0">
                <a:solidFill>
                  <a:srgbClr val="FFFF00"/>
                </a:solidFill>
              </a:rPr>
              <a:t>Nord et du </a:t>
            </a:r>
            <a:r>
              <a:rPr lang="fr-FR" sz="4000" i="1" dirty="0" smtClean="0">
                <a:solidFill>
                  <a:srgbClr val="FFFF00"/>
                </a:solidFill>
              </a:rPr>
              <a:t>Pas-de-Calais»</a:t>
            </a:r>
            <a:r>
              <a:rPr lang="fr-FR" sz="4400" b="1" dirty="0" smtClean="0">
                <a:solidFill>
                  <a:srgbClr val="FFFF00"/>
                </a:solidFill>
              </a:rPr>
              <a:t> </a:t>
            </a:r>
            <a:endParaRPr lang="fr-FR" sz="4000" dirty="0"/>
          </a:p>
          <a:p>
            <a:endParaRPr lang="fr-FR" sz="1050" dirty="0" smtClean="0"/>
          </a:p>
          <a:p>
            <a:r>
              <a:rPr lang="fr-FR" sz="4000" dirty="0" smtClean="0"/>
              <a:t>Gynécologie Sans Frontières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5169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-27384"/>
            <a:ext cx="4392488" cy="562074"/>
          </a:xfrm>
        </p:spPr>
        <p:txBody>
          <a:bodyPr>
            <a:noAutofit/>
          </a:bodyPr>
          <a:lstStyle/>
          <a:p>
            <a:pPr eaLnBrk="1" hangingPunct="1"/>
            <a:r>
              <a:rPr lang="fr-FR" sz="3200" dirty="0" smtClean="0"/>
              <a:t>Installation </a:t>
            </a:r>
            <a:r>
              <a:rPr lang="fr-FR" sz="3200" dirty="0" err="1" smtClean="0"/>
              <a:t>nov</a:t>
            </a:r>
            <a:r>
              <a:rPr lang="fr-FR" sz="3200" dirty="0" smtClean="0"/>
              <a:t> 2015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515426"/>
            <a:ext cx="3609765" cy="24095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34" y="44624"/>
            <a:ext cx="4336662" cy="28803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73" y="3854636"/>
            <a:ext cx="4454731" cy="29587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89041"/>
            <a:ext cx="4536504" cy="30243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24638" y="3070701"/>
            <a:ext cx="6671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Logement, échographes, </a:t>
            </a:r>
            <a:r>
              <a:rPr lang="fr-FR" dirty="0"/>
              <a:t>m</a:t>
            </a:r>
            <a:r>
              <a:rPr lang="fr-FR" dirty="0" smtClean="0"/>
              <a:t>atériel, médicaments….</a:t>
            </a:r>
          </a:p>
          <a:p>
            <a:r>
              <a:rPr lang="fr-FR" dirty="0" smtClean="0"/>
              <a:t>Recrutement des bénévoles SF et GO pour missions de 15j  =  « J15 »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1172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7544" y="116632"/>
            <a:ext cx="828092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APPEL AUX  DONS  </a:t>
            </a:r>
            <a:r>
              <a:rPr lang="fr-FR" sz="36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=    0,00 Euros 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2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51320"/>
            <a:ext cx="3184336" cy="262960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>Aucune aide de l’état ! 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>
                <a:sym typeface="Wingdings" panose="05000000000000000000" pitchFamily="2" charset="2"/>
              </a:rPr>
              <a:t> </a:t>
            </a:r>
            <a:r>
              <a:rPr lang="fr-FR" sz="2400" dirty="0" smtClean="0"/>
              <a:t>Médias 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>
                <a:sym typeface="Wingdings" panose="05000000000000000000" pitchFamily="2" charset="2"/>
              </a:rPr>
              <a:t> </a:t>
            </a:r>
            <a:r>
              <a:rPr lang="fr-FR" sz="2400" dirty="0" smtClean="0"/>
              <a:t>Fondations privées 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endParaRPr lang="fr-FR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0"/>
            <a:ext cx="5940152" cy="41073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5" y="3858482"/>
            <a:ext cx="4649993" cy="31024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08" y="3858482"/>
            <a:ext cx="4649994" cy="31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8430"/>
            <a:ext cx="8354888" cy="54312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Nos lieux d’intervention GSF = 5 camps</a:t>
            </a:r>
            <a:endParaRPr lang="fr-FR" dirty="0" smtClean="0"/>
          </a:p>
        </p:txBody>
      </p:sp>
      <p:pic>
        <p:nvPicPr>
          <p:cNvPr id="1026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90" y="692696"/>
            <a:ext cx="9489979" cy="636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459" y="849486"/>
            <a:ext cx="3744416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/>
              <a:t>5 camps </a:t>
            </a:r>
            <a:r>
              <a:rPr lang="fr-FR" dirty="0" smtClean="0"/>
              <a:t>: Calais</a:t>
            </a:r>
            <a:r>
              <a:rPr lang="fr-FR" dirty="0"/>
              <a:t>; Grande </a:t>
            </a:r>
            <a:r>
              <a:rPr lang="fr-FR" dirty="0" err="1"/>
              <a:t>Synthe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Norrent</a:t>
            </a:r>
            <a:r>
              <a:rPr lang="fr-FR" dirty="0"/>
              <a:t> Fontes; Steenvoorde; </a:t>
            </a:r>
            <a:r>
              <a:rPr lang="fr-FR" dirty="0" err="1"/>
              <a:t>Angres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686050" y="1052736"/>
            <a:ext cx="2139219" cy="180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083595" y="1332926"/>
            <a:ext cx="2436964" cy="512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6804248" y="1052736"/>
            <a:ext cx="79208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15652791">
            <a:off x="7246103" y="1590795"/>
            <a:ext cx="792088" cy="5093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883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0"/>
            <a:ext cx="7226514" cy="70639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050306">
            <a:off x="26714" y="371538"/>
            <a:ext cx="4724214" cy="7140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2800" b="1" dirty="0" err="1" smtClean="0">
                <a:solidFill>
                  <a:srgbClr val="FF0000"/>
                </a:solidFill>
              </a:rPr>
              <a:t>Gande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</a:rPr>
              <a:t>Synthe</a:t>
            </a:r>
            <a:r>
              <a:rPr lang="fr-FR" sz="2800" b="1" dirty="0" smtClean="0">
                <a:solidFill>
                  <a:srgbClr val="FF0000"/>
                </a:solidFill>
              </a:rPr>
              <a:t> : Camps de la Honte  avant mars 2015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78" y="0"/>
            <a:ext cx="5895022" cy="3933056"/>
          </a:xfrm>
          <a:prstGeom prst="rect">
            <a:avLst/>
          </a:prstGeom>
        </p:spPr>
      </p:pic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485800"/>
            <a:ext cx="4824536" cy="21511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200" dirty="0" smtClean="0"/>
              <a:t>Grande </a:t>
            </a:r>
            <a:r>
              <a:rPr lang="fr-FR" sz="3200" dirty="0" err="1" smtClean="0"/>
              <a:t>Synthe</a:t>
            </a:r>
            <a:r>
              <a:rPr lang="fr-FR" sz="3200" dirty="0" smtClean="0"/>
              <a:t> </a:t>
            </a:r>
            <a:br>
              <a:rPr lang="fr-FR" sz="3200" dirty="0" smtClean="0"/>
            </a:b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camp de </a:t>
            </a:r>
            <a:r>
              <a:rPr lang="fr-FR" sz="3200" dirty="0" err="1" smtClean="0"/>
              <a:t>Basrosch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avant mi-mars 2016</a:t>
            </a:r>
            <a:br>
              <a:rPr lang="fr-FR" sz="3200" dirty="0" smtClean="0"/>
            </a:br>
            <a:endParaRPr lang="fr-FR" sz="32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448" y="3564049"/>
            <a:ext cx="4968552" cy="33165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9" y="3564049"/>
            <a:ext cx="465475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31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-243408"/>
            <a:ext cx="7924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/>
              <a:t>Grande </a:t>
            </a:r>
            <a:r>
              <a:rPr lang="fr-FR" sz="2800" dirty="0" err="1"/>
              <a:t>S</a:t>
            </a:r>
            <a:r>
              <a:rPr lang="fr-FR" sz="2800" dirty="0" err="1" smtClean="0"/>
              <a:t>ynthe</a:t>
            </a:r>
            <a:r>
              <a:rPr lang="fr-FR" sz="2800" dirty="0" smtClean="0"/>
              <a:t> « HONTE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89343"/>
            <a:ext cx="4427984" cy="29556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" y="3645024"/>
            <a:ext cx="4854468" cy="32403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1" y="3645024"/>
            <a:ext cx="4813443" cy="32129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113" y="-2245"/>
            <a:ext cx="5423045" cy="361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6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93118"/>
            <a:ext cx="7886700" cy="903634"/>
          </a:xfrm>
        </p:spPr>
        <p:txBody>
          <a:bodyPr>
            <a:noAutofit/>
          </a:bodyPr>
          <a:lstStyle/>
          <a:p>
            <a:pPr algn="ctr"/>
            <a:r>
              <a:rPr lang="fr-FR" sz="3200" dirty="0" smtClean="0"/>
              <a:t>Grande </a:t>
            </a:r>
            <a:r>
              <a:rPr lang="fr-FR" sz="3200" dirty="0" err="1" smtClean="0"/>
              <a:t>Synthe</a:t>
            </a:r>
            <a:r>
              <a:rPr lang="fr-FR" sz="3200" dirty="0" smtClean="0"/>
              <a:t> : </a:t>
            </a:r>
            <a:br>
              <a:rPr lang="fr-FR" sz="3200" dirty="0" smtClean="0"/>
            </a:br>
            <a:r>
              <a:rPr lang="fr-FR" sz="3200" dirty="0" smtClean="0"/>
              <a:t>création d’un camp aux normes UNHCR par MSF &gt; mars 2016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6"/>
            <a:ext cx="9123154" cy="5188891"/>
          </a:xfrm>
        </p:spPr>
      </p:pic>
    </p:spTree>
    <p:extLst>
      <p:ext uri="{BB962C8B-B14F-4D97-AF65-F5344CB8AC3E}">
        <p14:creationId xmlns:p14="http://schemas.microsoft.com/office/powerpoint/2010/main" val="36784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19608" y="-234280"/>
            <a:ext cx="7924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200" dirty="0" smtClean="0"/>
              <a:t>Calais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3614294"/>
            <a:ext cx="5185544" cy="34597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1"/>
            <a:ext cx="6279404" cy="41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58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91616" y="-234280"/>
            <a:ext cx="7924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4000" dirty="0" smtClean="0"/>
              <a:t>Calais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" y="864096"/>
            <a:ext cx="913281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4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692696"/>
            <a:ext cx="8354888" cy="19442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 b="1" dirty="0" smtClean="0"/>
              <a:t>Alexandra Duthe Sage Femme du CH de St </a:t>
            </a:r>
            <a:r>
              <a:rPr lang="fr-FR" sz="2800" b="1" dirty="0" err="1" smtClean="0"/>
              <a:t>omer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800" b="1" dirty="0" smtClean="0"/>
              <a:t>A fait une mission avec GSF à </a:t>
            </a:r>
            <a:r>
              <a:rPr lang="fr-FR" sz="2800" b="1" dirty="0" err="1" smtClean="0"/>
              <a:t>Zaatari</a:t>
            </a:r>
            <a:r>
              <a:rPr lang="fr-FR" sz="2800" b="1" dirty="0" smtClean="0"/>
              <a:t> en Jordanie dans un camp de réfugiés syriens  en 2012-2013</a:t>
            </a:r>
            <a:br>
              <a:rPr lang="fr-FR" sz="2800" b="1" dirty="0" smtClean="0"/>
            </a:br>
            <a:endParaRPr lang="fr-FR" sz="2800" b="1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453" y="3717032"/>
            <a:ext cx="5734573" cy="3168352"/>
          </a:xfrm>
          <a:prstGeom prst="rect">
            <a:avLst/>
          </a:prstGeom>
        </p:spPr>
      </p:pic>
      <p:pic>
        <p:nvPicPr>
          <p:cNvPr id="1026" name="Picture 2" descr="http://gynsf.org/wp-content/uploads/2013/07/alex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37520"/>
            <a:ext cx="36004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60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91616" y="-234280"/>
            <a:ext cx="7924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4000" dirty="0" smtClean="0"/>
              <a:t>Calais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2" y="908720"/>
            <a:ext cx="3895515" cy="25922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49" y="0"/>
            <a:ext cx="3586512" cy="22974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00" y="2442958"/>
            <a:ext cx="3396484" cy="22602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00" y="4860825"/>
            <a:ext cx="4417594" cy="19971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37979"/>
            <a:ext cx="3384376" cy="2535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9598484">
            <a:off x="2468995" y="1636541"/>
            <a:ext cx="5009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Démantèlement </a:t>
            </a:r>
            <a:endParaRPr lang="fr-FR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16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08" y="720080"/>
            <a:ext cx="4256428" cy="2420888"/>
          </a:xfrm>
        </p:spPr>
      </p:pic>
      <p:sp>
        <p:nvSpPr>
          <p:cNvPr id="8" name="Espace réservé du contenu 3"/>
          <p:cNvSpPr txBox="1">
            <a:spLocks/>
          </p:cNvSpPr>
          <p:nvPr/>
        </p:nvSpPr>
        <p:spPr>
          <a:xfrm>
            <a:off x="-858" y="548679"/>
            <a:ext cx="4716874" cy="31683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dirty="0" smtClean="0"/>
              <a:t>Entouré d’un enclos, vidéo-surveillé, contrôlé par un système biométrique, sans eau, ni douche, ni possibilité de cuisiner </a:t>
            </a:r>
          </a:p>
          <a:p>
            <a:pPr>
              <a:lnSpc>
                <a:spcPct val="100000"/>
              </a:lnSpc>
            </a:pPr>
            <a:r>
              <a:rPr lang="fr-FR" sz="2400" dirty="0" smtClean="0"/>
              <a:t>23 Millions €  pour 120 containers</a:t>
            </a:r>
            <a:endParaRPr lang="fr-FR" sz="2400" dirty="0"/>
          </a:p>
          <a:p>
            <a:pPr>
              <a:lnSpc>
                <a:spcPct val="100000"/>
              </a:lnSpc>
            </a:pPr>
            <a:r>
              <a:rPr lang="fr-FR" sz="2400" dirty="0" smtClean="0"/>
              <a:t>pour 6 mois mars à octobre 2016</a:t>
            </a:r>
          </a:p>
          <a:p>
            <a:pPr>
              <a:lnSpc>
                <a:spcPct val="100000"/>
              </a:lnSpc>
            </a:pPr>
            <a:r>
              <a:rPr lang="fr-FR" sz="2400" dirty="0" smtClean="0"/>
              <a:t>14m² pour 12 personnes </a:t>
            </a:r>
          </a:p>
          <a:p>
            <a:pPr>
              <a:lnSpc>
                <a:spcPct val="100000"/>
              </a:lnSpc>
            </a:pPr>
            <a:r>
              <a:rPr lang="fr-FR" sz="2400" dirty="0" smtClean="0"/>
              <a:t>1500 places</a:t>
            </a:r>
            <a:endParaRPr lang="fr-FR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7" y="4200879"/>
            <a:ext cx="4968552" cy="26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3" y="44624"/>
            <a:ext cx="5760641" cy="5435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2 politiques différentes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308304" y="3068960"/>
            <a:ext cx="1743050" cy="451693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Grande </a:t>
            </a:r>
            <a:r>
              <a:rPr lang="fr-FR" dirty="0" err="1" smtClean="0">
                <a:solidFill>
                  <a:schemeClr val="bg1"/>
                </a:solidFill>
              </a:rPr>
              <a:t>Synthe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5"/>
          <p:cNvSpPr txBox="1">
            <a:spLocks/>
          </p:cNvSpPr>
          <p:nvPr/>
        </p:nvSpPr>
        <p:spPr>
          <a:xfrm>
            <a:off x="5148064" y="3663772"/>
            <a:ext cx="4009617" cy="3293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fr-FR" dirty="0" smtClean="0"/>
              <a:t>2500 personnes 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375 abris en bois chauffés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 2,4 Millions d’Euros par MSF, sur fonds propres.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Eau , douche , toilettes, lieux communautaires</a:t>
            </a:r>
          </a:p>
          <a:p>
            <a:pPr>
              <a:lnSpc>
                <a:spcPct val="110000"/>
              </a:lnSpc>
            </a:pP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39752" y="3789040"/>
            <a:ext cx="917822" cy="449260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fr-FR" dirty="0">
                <a:solidFill>
                  <a:schemeClr val="bg1"/>
                </a:solidFill>
              </a:rPr>
              <a:t>C</a:t>
            </a:r>
            <a:r>
              <a:rPr lang="fr-FR" dirty="0" smtClean="0">
                <a:solidFill>
                  <a:schemeClr val="bg1"/>
                </a:solidFill>
              </a:rPr>
              <a:t>alais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54864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Démantèlement Calais - fin octobre 2016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700808"/>
            <a:ext cx="8424936" cy="4248472"/>
          </a:xfrm>
        </p:spPr>
        <p:txBody>
          <a:bodyPr>
            <a:normAutofit/>
          </a:bodyPr>
          <a:lstStyle/>
          <a:p>
            <a:pPr marL="0" indent="0"/>
            <a:r>
              <a:rPr lang="fr-FR" dirty="0" smtClean="0"/>
              <a:t> Activité  GSF croissante depuis le démantèlement</a:t>
            </a:r>
          </a:p>
          <a:p>
            <a:pPr marL="0" indent="0"/>
            <a:r>
              <a:rPr lang="fr-FR" dirty="0" smtClean="0"/>
              <a:t> </a:t>
            </a:r>
            <a:r>
              <a:rPr lang="fr-FR" dirty="0"/>
              <a:t>R</a:t>
            </a:r>
            <a:r>
              <a:rPr lang="fr-FR" dirty="0" smtClean="0"/>
              <a:t>ecrudescence des IVG (10) et des VFF</a:t>
            </a:r>
          </a:p>
          <a:p>
            <a:pPr marL="0" indent="0">
              <a:buNone/>
            </a:pPr>
            <a:r>
              <a:rPr lang="fr-FR" dirty="0" smtClean="0"/>
              <a:t> </a:t>
            </a:r>
          </a:p>
          <a:p>
            <a:pPr marL="0" indent="0"/>
            <a:r>
              <a:rPr lang="fr-FR" dirty="0" smtClean="0"/>
              <a:t>Grande obscurité de la préfecture sur les CAO</a:t>
            </a:r>
          </a:p>
          <a:p>
            <a:pPr marL="0" indent="0"/>
            <a:r>
              <a:rPr lang="fr-FR" dirty="0" smtClean="0"/>
              <a:t> Pas </a:t>
            </a:r>
            <a:r>
              <a:rPr lang="fr-FR" dirty="0"/>
              <a:t>de préparation pour les gestionnaires des CAO</a:t>
            </a:r>
          </a:p>
          <a:p>
            <a:pPr marL="0" indent="0"/>
            <a:r>
              <a:rPr lang="fr-FR" dirty="0" smtClean="0"/>
              <a:t> </a:t>
            </a:r>
            <a:r>
              <a:rPr lang="fr-FR" dirty="0"/>
              <a:t>A</a:t>
            </a:r>
            <a:r>
              <a:rPr lang="fr-FR" dirty="0" smtClean="0"/>
              <a:t>ppels à l’aide de femmes isolées dans les CAO</a:t>
            </a:r>
          </a:p>
          <a:p>
            <a:pPr marL="0" indent="0"/>
            <a:endParaRPr lang="fr-FR" dirty="0"/>
          </a:p>
          <a:p>
            <a:pPr marL="0" indent="0">
              <a:buNone/>
            </a:pPr>
            <a:r>
              <a:rPr lang="fr-FR" dirty="0" smtClean="0"/>
              <a:t>*CAO : Centre d’accueil et d’Orientation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5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du nombre de consultations dans tous les camps 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695097"/>
              </p:ext>
            </p:extLst>
          </p:nvPr>
        </p:nvGraphicFramePr>
        <p:xfrm>
          <a:off x="503548" y="2276872"/>
          <a:ext cx="81369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 rot="18150345">
            <a:off x="6553985" y="2091443"/>
            <a:ext cx="113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Nov</a:t>
            </a:r>
            <a:r>
              <a:rPr lang="fr-FR" dirty="0" smtClean="0"/>
              <a:t> 2016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 rot="18150345">
            <a:off x="5381777" y="2368365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Septembre  2016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 rot="18150345">
            <a:off x="4629911" y="3293037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Juillet  2016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8150345">
            <a:off x="3808545" y="387498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  2016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8150345">
            <a:off x="3062317" y="3885483"/>
            <a:ext cx="128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Mars  2016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 rot="18150345">
            <a:off x="2024512" y="4349256"/>
            <a:ext cx="141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Janvier 2016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 rot="18150345">
            <a:off x="1155864" y="4223195"/>
            <a:ext cx="17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Novembre 2015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27584" y="6309320"/>
            <a:ext cx="791383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Novembre 2015                 				        </a:t>
            </a:r>
            <a:r>
              <a:rPr lang="fr-FR" smtClean="0">
                <a:solidFill>
                  <a:srgbClr val="FF0000"/>
                </a:solidFill>
              </a:rPr>
              <a:t>	</a:t>
            </a:r>
            <a:r>
              <a:rPr lang="fr-FR" smtClean="0">
                <a:solidFill>
                  <a:srgbClr val="FF0000"/>
                </a:solidFill>
              </a:rPr>
              <a:t>février</a:t>
            </a:r>
            <a:r>
              <a:rPr lang="fr-FR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2017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8150345">
            <a:off x="7293332" y="1901082"/>
            <a:ext cx="136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Janvier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28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54864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b="1" dirty="0" smtClean="0">
                <a:solidFill>
                  <a:srgbClr val="FF0000"/>
                </a:solidFill>
              </a:rPr>
              <a:t>près Calais les camps et les lieux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4248472"/>
          </a:xfrm>
        </p:spPr>
        <p:txBody>
          <a:bodyPr>
            <a:noAutofit/>
          </a:bodyPr>
          <a:lstStyle/>
          <a:p>
            <a:pPr marL="0" indent="0"/>
            <a:r>
              <a:rPr lang="fr-FR" dirty="0" smtClean="0"/>
              <a:t> Camps : </a:t>
            </a:r>
          </a:p>
          <a:p>
            <a:pPr marL="457200" lvl="1" indent="0"/>
            <a:r>
              <a:rPr lang="fr-FR" sz="2000" dirty="0" smtClean="0"/>
              <a:t> Grande </a:t>
            </a:r>
            <a:r>
              <a:rPr lang="fr-FR" sz="2000" dirty="0" err="1" smtClean="0"/>
              <a:t>Synthe</a:t>
            </a:r>
            <a:r>
              <a:rPr lang="fr-FR" sz="2000" dirty="0" smtClean="0"/>
              <a:t> entre 800 et 1500 personnes (15-20% F)</a:t>
            </a:r>
          </a:p>
          <a:p>
            <a:pPr marL="457200" lvl="1" indent="0"/>
            <a:r>
              <a:rPr lang="fr-FR" sz="2000" dirty="0" smtClean="0"/>
              <a:t> </a:t>
            </a:r>
            <a:r>
              <a:rPr lang="fr-FR" sz="2000" dirty="0" err="1" smtClean="0"/>
              <a:t>Norrent</a:t>
            </a:r>
            <a:r>
              <a:rPr lang="fr-FR" sz="2000" dirty="0" smtClean="0"/>
              <a:t> Fontes  entre 150 et 250 personnes (&gt; 50% Femmes)</a:t>
            </a:r>
          </a:p>
          <a:p>
            <a:pPr marL="457200" lvl="1" indent="0"/>
            <a:r>
              <a:rPr lang="fr-FR" sz="2000" dirty="0"/>
              <a:t> </a:t>
            </a:r>
            <a:r>
              <a:rPr lang="fr-FR" sz="2000" dirty="0" smtClean="0"/>
              <a:t>Steenvoorde (démantelé en juillet 2016) (10% F dans la nature) </a:t>
            </a:r>
          </a:p>
          <a:p>
            <a:pPr marL="457200" lvl="1" indent="0"/>
            <a:r>
              <a:rPr lang="fr-FR" sz="2000" dirty="0"/>
              <a:t> </a:t>
            </a:r>
            <a:r>
              <a:rPr lang="fr-FR" sz="2000" dirty="0" err="1" smtClean="0"/>
              <a:t>Angres</a:t>
            </a:r>
            <a:r>
              <a:rPr lang="fr-FR" sz="2000" dirty="0" smtClean="0"/>
              <a:t> entre 80 et 120 personnes (&lt;10%) </a:t>
            </a:r>
          </a:p>
          <a:p>
            <a:pPr marL="0" indent="0">
              <a:buNone/>
            </a:pPr>
            <a:endParaRPr lang="fr-FR" sz="1000" dirty="0" smtClean="0"/>
          </a:p>
          <a:p>
            <a:pPr marL="0" indent="0"/>
            <a:r>
              <a:rPr lang="fr-FR" dirty="0"/>
              <a:t> </a:t>
            </a:r>
            <a:r>
              <a:rPr lang="fr-FR" dirty="0" smtClean="0"/>
              <a:t>Lieux : </a:t>
            </a:r>
          </a:p>
          <a:p>
            <a:pPr marL="457200" lvl="1" indent="0"/>
            <a:r>
              <a:rPr lang="fr-FR" sz="2000" dirty="0" smtClean="0"/>
              <a:t> CADA de Liévin </a:t>
            </a:r>
          </a:p>
          <a:p>
            <a:pPr marL="457200" lvl="1" indent="0"/>
            <a:r>
              <a:rPr lang="fr-FR" sz="2000" dirty="0" smtClean="0"/>
              <a:t> CAO d’Aniche </a:t>
            </a:r>
          </a:p>
          <a:p>
            <a:pPr marL="457200" lvl="1" indent="0"/>
            <a:r>
              <a:rPr lang="fr-FR" sz="2000" dirty="0"/>
              <a:t> </a:t>
            </a:r>
            <a:r>
              <a:rPr lang="fr-FR" sz="2000" dirty="0" smtClean="0"/>
              <a:t>CAO d’Abbeville </a:t>
            </a:r>
          </a:p>
          <a:p>
            <a:pPr marL="457200" lvl="1" indent="0"/>
            <a:r>
              <a:rPr lang="fr-FR" sz="1400" dirty="0"/>
              <a:t>  </a:t>
            </a:r>
          </a:p>
          <a:p>
            <a:pPr marL="0" indent="0">
              <a:buNone/>
            </a:pPr>
            <a:endParaRPr lang="fr-FR" sz="100" dirty="0" smtClean="0"/>
          </a:p>
          <a:p>
            <a:pPr marL="0" indent="0"/>
            <a:r>
              <a:rPr lang="fr-FR" dirty="0" smtClean="0"/>
              <a:t> Refuge de GSF </a:t>
            </a:r>
            <a:endParaRPr lang="fr-FR" sz="2000" dirty="0"/>
          </a:p>
          <a:p>
            <a:pPr marL="0" indent="0" algn="r">
              <a:buNone/>
            </a:pPr>
            <a:r>
              <a:rPr lang="fr-FR" sz="1400" dirty="0" smtClean="0"/>
              <a:t>*CAO : Centre d’accueil et d’Orientation </a:t>
            </a:r>
          </a:p>
          <a:p>
            <a:pPr marL="0" indent="0" algn="r">
              <a:buNone/>
            </a:pPr>
            <a:r>
              <a:rPr lang="fr-FR" sz="1400" dirty="0" smtClean="0"/>
              <a:t>* CADA : Centre d’Accueil des demandeurs d’Asile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4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accès au soins encore plus </a:t>
            </a:r>
            <a:r>
              <a:rPr lang="fr-FR" dirty="0" smtClean="0"/>
              <a:t>compliqué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400600"/>
          </a:xfrm>
        </p:spPr>
        <p:txBody>
          <a:bodyPr>
            <a:normAutofit fontScale="62500" lnSpcReduction="20000"/>
          </a:bodyPr>
          <a:lstStyle/>
          <a:p>
            <a:r>
              <a:rPr lang="fr-FR" sz="3400" b="1" dirty="0" smtClean="0">
                <a:solidFill>
                  <a:srgbClr val="FFFF00"/>
                </a:solidFill>
              </a:rPr>
              <a:t>Grande </a:t>
            </a:r>
            <a:r>
              <a:rPr lang="fr-FR" sz="3400" b="1" dirty="0" err="1" smtClean="0">
                <a:solidFill>
                  <a:srgbClr val="FFFF00"/>
                </a:solidFill>
              </a:rPr>
              <a:t>Synthe</a:t>
            </a:r>
            <a:r>
              <a:rPr lang="fr-FR" sz="3400" b="1" dirty="0" smtClean="0">
                <a:solidFill>
                  <a:srgbClr val="FFFF00"/>
                </a:solidFill>
              </a:rPr>
              <a:t> :  </a:t>
            </a:r>
          </a:p>
          <a:p>
            <a:pPr lvl="1"/>
            <a:r>
              <a:rPr lang="fr-FR" sz="3400" dirty="0" smtClean="0"/>
              <a:t>17 </a:t>
            </a:r>
            <a:r>
              <a:rPr lang="fr-FR" sz="3400" dirty="0"/>
              <a:t>places </a:t>
            </a:r>
            <a:r>
              <a:rPr lang="fr-FR" sz="3400" dirty="0" smtClean="0"/>
              <a:t>à la PASS par </a:t>
            </a:r>
            <a:r>
              <a:rPr lang="fr-FR" sz="3400" dirty="0"/>
              <a:t>après </a:t>
            </a:r>
            <a:r>
              <a:rPr lang="fr-FR" sz="3400" dirty="0" smtClean="0"/>
              <a:t>midi (</a:t>
            </a:r>
            <a:r>
              <a:rPr lang="fr-FR" sz="3400" dirty="0"/>
              <a:t>13h30 17h</a:t>
            </a:r>
            <a:r>
              <a:rPr lang="fr-FR" sz="3400" dirty="0" smtClean="0"/>
              <a:t>) du Lundi au Vendredi. </a:t>
            </a:r>
          </a:p>
          <a:p>
            <a:pPr lvl="1"/>
            <a:r>
              <a:rPr lang="fr-FR" sz="3400" dirty="0" smtClean="0"/>
              <a:t>L’AFEJI, organise les navettes avec la PASS de Dunkerque. On </a:t>
            </a:r>
            <a:r>
              <a:rPr lang="fr-FR" sz="3400" dirty="0"/>
              <a:t>se sait jamais si les 17 places atteintes ou pas .</a:t>
            </a:r>
          </a:p>
          <a:p>
            <a:endParaRPr lang="fr-FR" sz="1000" dirty="0" smtClean="0"/>
          </a:p>
          <a:p>
            <a:r>
              <a:rPr lang="fr-FR" sz="3400" b="1" dirty="0" smtClean="0">
                <a:solidFill>
                  <a:srgbClr val="FFFF00"/>
                </a:solidFill>
              </a:rPr>
              <a:t>Les autres camps, </a:t>
            </a:r>
            <a:r>
              <a:rPr lang="fr-FR" sz="3400" b="1" dirty="0" err="1" smtClean="0">
                <a:solidFill>
                  <a:srgbClr val="FFFF00"/>
                </a:solidFill>
              </a:rPr>
              <a:t>Norrent</a:t>
            </a:r>
            <a:r>
              <a:rPr lang="fr-FR" sz="3400" b="1" dirty="0" smtClean="0">
                <a:solidFill>
                  <a:srgbClr val="FFFF00"/>
                </a:solidFill>
              </a:rPr>
              <a:t> Fontes, </a:t>
            </a:r>
            <a:r>
              <a:rPr lang="fr-FR" sz="3400" b="1" dirty="0" err="1" smtClean="0">
                <a:solidFill>
                  <a:srgbClr val="FFFF00"/>
                </a:solidFill>
              </a:rPr>
              <a:t>Angres</a:t>
            </a:r>
            <a:r>
              <a:rPr lang="fr-FR" sz="3400" b="1" dirty="0" smtClean="0">
                <a:solidFill>
                  <a:srgbClr val="FFFF00"/>
                </a:solidFill>
              </a:rPr>
              <a:t> et Steenvoorde : </a:t>
            </a:r>
          </a:p>
          <a:p>
            <a:pPr lvl="1"/>
            <a:r>
              <a:rPr lang="fr-FR" sz="3400" dirty="0" smtClean="0"/>
              <a:t>loin </a:t>
            </a:r>
            <a:r>
              <a:rPr lang="fr-FR" sz="3400" dirty="0"/>
              <a:t>des camps </a:t>
            </a:r>
            <a:endParaRPr lang="fr-FR" sz="3400" dirty="0" smtClean="0"/>
          </a:p>
          <a:p>
            <a:pPr lvl="1"/>
            <a:r>
              <a:rPr lang="fr-FR" sz="3400" dirty="0" smtClean="0"/>
              <a:t>pas </a:t>
            </a:r>
            <a:r>
              <a:rPr lang="fr-FR" sz="3400" dirty="0"/>
              <a:t>de </a:t>
            </a:r>
            <a:r>
              <a:rPr lang="fr-FR" sz="3400" dirty="0" smtClean="0"/>
              <a:t>navette </a:t>
            </a:r>
            <a:r>
              <a:rPr lang="fr-FR" sz="3400" dirty="0"/>
              <a:t>pour </a:t>
            </a:r>
            <a:r>
              <a:rPr lang="fr-FR" sz="3400" dirty="0" smtClean="0"/>
              <a:t>l'hôpital </a:t>
            </a:r>
          </a:p>
          <a:p>
            <a:pPr lvl="1"/>
            <a:r>
              <a:rPr lang="fr-FR" sz="3400" dirty="0" smtClean="0"/>
              <a:t>ne </a:t>
            </a:r>
            <a:r>
              <a:rPr lang="fr-FR" sz="3400" dirty="0"/>
              <a:t>sont pas au courant de ce qu'est la </a:t>
            </a:r>
            <a:r>
              <a:rPr lang="fr-FR" sz="3400" dirty="0" smtClean="0"/>
              <a:t>PASS</a:t>
            </a:r>
          </a:p>
          <a:p>
            <a:pPr marL="457200" lvl="1" indent="0">
              <a:buNone/>
            </a:pPr>
            <a:endParaRPr lang="fr-FR" sz="1100" dirty="0"/>
          </a:p>
          <a:p>
            <a:r>
              <a:rPr lang="fr-FR" sz="3400" b="1" dirty="0" smtClean="0">
                <a:solidFill>
                  <a:srgbClr val="FFFF00"/>
                </a:solidFill>
              </a:rPr>
              <a:t>Pour </a:t>
            </a:r>
            <a:r>
              <a:rPr lang="fr-FR" sz="3400" b="1" dirty="0">
                <a:solidFill>
                  <a:srgbClr val="FFFF00"/>
                </a:solidFill>
              </a:rPr>
              <a:t>les </a:t>
            </a:r>
            <a:r>
              <a:rPr lang="fr-FR" sz="3400" b="1" dirty="0" smtClean="0">
                <a:solidFill>
                  <a:srgbClr val="FFFF00"/>
                </a:solidFill>
              </a:rPr>
              <a:t>accouchées : </a:t>
            </a:r>
          </a:p>
          <a:p>
            <a:pPr lvl="1"/>
            <a:r>
              <a:rPr lang="fr-FR" sz="3400" dirty="0" smtClean="0"/>
              <a:t>Pas d'hébergement prévu, </a:t>
            </a:r>
            <a:r>
              <a:rPr lang="fr-FR" sz="3400" dirty="0"/>
              <a:t>retour dans les camps à J3 pour les accouchées à j4 pour les </a:t>
            </a:r>
            <a:r>
              <a:rPr lang="fr-FR" sz="3400" dirty="0" smtClean="0"/>
              <a:t>césariennes </a:t>
            </a:r>
            <a:r>
              <a:rPr lang="fr-FR" sz="3400" dirty="0"/>
              <a:t>avec des </a:t>
            </a:r>
            <a:r>
              <a:rPr lang="fr-FR" sz="3400" dirty="0" smtClean="0"/>
              <a:t>ordonnances </a:t>
            </a:r>
            <a:r>
              <a:rPr lang="fr-FR" sz="3400" dirty="0"/>
              <a:t>classiques pour des soins de </a:t>
            </a:r>
            <a:r>
              <a:rPr lang="fr-FR" sz="3400" dirty="0" smtClean="0"/>
              <a:t>pansements des anticoagulants injectables (</a:t>
            </a:r>
            <a:r>
              <a:rPr lang="fr-FR" sz="3400" dirty="0" err="1" smtClean="0"/>
              <a:t>lovenox</a:t>
            </a:r>
            <a:r>
              <a:rPr lang="fr-FR" sz="3400" dirty="0" smtClean="0"/>
              <a:t>) sans </a:t>
            </a:r>
            <a:r>
              <a:rPr lang="fr-FR" sz="3400" dirty="0"/>
              <a:t>se soucier de qui va faire les </a:t>
            </a:r>
            <a:r>
              <a:rPr lang="fr-FR" sz="3400" dirty="0" smtClean="0"/>
              <a:t>soins…  </a:t>
            </a:r>
            <a:endParaRPr lang="fr-FR" sz="3400" dirty="0"/>
          </a:p>
          <a:p>
            <a:pPr lvl="1"/>
            <a:r>
              <a:rPr lang="fr-FR" sz="3400" dirty="0" smtClean="0"/>
              <a:t>Les demandes d’ordonnances « PASS » ne sont pas honorées et les </a:t>
            </a:r>
            <a:r>
              <a:rPr lang="fr-FR" sz="3400" dirty="0"/>
              <a:t>femmes </a:t>
            </a:r>
            <a:r>
              <a:rPr lang="fr-FR" sz="3400" dirty="0" smtClean="0"/>
              <a:t>qui sortent d’hospitalisation ne peuvent se </a:t>
            </a:r>
            <a:r>
              <a:rPr lang="fr-FR" sz="3400" dirty="0"/>
              <a:t>fournir les traitements </a:t>
            </a:r>
            <a:r>
              <a:rPr lang="fr-FR" sz="3400" dirty="0" smtClean="0"/>
              <a:t>....</a:t>
            </a:r>
            <a:endParaRPr lang="fr-FR" sz="3400" dirty="0"/>
          </a:p>
        </p:txBody>
      </p:sp>
    </p:spTree>
    <p:extLst>
      <p:ext uri="{BB962C8B-B14F-4D97-AF65-F5344CB8AC3E}">
        <p14:creationId xmlns:p14="http://schemas.microsoft.com/office/powerpoint/2010/main" val="15335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Augmentation des activités GSF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60" y="1052736"/>
            <a:ext cx="7925504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dirty="0" smtClean="0"/>
              <a:t>Depuis Calais 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36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Grande </a:t>
            </a:r>
            <a:r>
              <a:rPr lang="fr-FR" sz="3600" b="1" dirty="0" err="1" smtClean="0">
                <a:solidFill>
                  <a:srgbClr val="FFFF00"/>
                </a:solidFill>
                <a:sym typeface="Wingdings" panose="05000000000000000000" pitchFamily="2" charset="2"/>
              </a:rPr>
              <a:t>Synthe</a:t>
            </a:r>
            <a:endParaRPr lang="fr-FR" sz="36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fr-FR" sz="2000" dirty="0" smtClean="0"/>
              <a:t>Recrudescence d’ activité de médecine générale à Grande </a:t>
            </a:r>
            <a:r>
              <a:rPr lang="fr-FR" sz="2000" dirty="0" err="1" smtClean="0"/>
              <a:t>Synthe</a:t>
            </a:r>
            <a:r>
              <a:rPr lang="fr-FR" sz="2000" dirty="0" smtClean="0"/>
              <a:t> 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GSF seule association médicale à Grande </a:t>
            </a:r>
            <a:r>
              <a:rPr lang="fr-FR" sz="2000" dirty="0" err="1" smtClean="0"/>
              <a:t>Synthe</a:t>
            </a:r>
            <a:r>
              <a:rPr lang="fr-FR" sz="2000" dirty="0" smtClean="0"/>
              <a:t> sollicitée pour consultations de médecine générale pour l’ensemble du camp (hommes-femmes-enfants) </a:t>
            </a:r>
          </a:p>
          <a:p>
            <a:pPr marL="0" indent="0"/>
            <a:endParaRPr lang="fr-FR" sz="2000" dirty="0"/>
          </a:p>
          <a:p>
            <a:pPr marL="0" indent="0">
              <a:buNone/>
            </a:pPr>
            <a:r>
              <a:rPr lang="fr-FR" sz="2000" dirty="0" smtClean="0"/>
              <a:t>La PASS du CH de Dunkerque peut accueillir 17 patients par après midi, du lundi au vendredi</a:t>
            </a:r>
          </a:p>
          <a:p>
            <a:pPr marL="0" indent="0">
              <a:buNone/>
            </a:pPr>
            <a:r>
              <a:rPr lang="fr-FR" sz="2000" dirty="0" smtClean="0"/>
              <a:t>L’AFEJI coordonne les transferts vers la PASS du CH de Dunkerque </a:t>
            </a:r>
            <a:r>
              <a:rPr lang="fr-FR" sz="2000" dirty="0" smtClean="0">
                <a:sym typeface="Wingdings" panose="05000000000000000000" pitchFamily="2" charset="2"/>
              </a:rPr>
              <a:t></a:t>
            </a:r>
            <a:r>
              <a:rPr lang="fr-FR" sz="2000" dirty="0" smtClean="0"/>
              <a:t> difficile de savoir si le quorum des 17 places est atteint ou pas à chaque sollicitation</a:t>
            </a:r>
          </a:p>
          <a:p>
            <a:pPr marL="0" indent="0">
              <a:buNone/>
            </a:pPr>
            <a:r>
              <a:rPr lang="fr-FR" sz="2000" dirty="0" smtClean="0"/>
              <a:t>Les  enfants  ayant l’AME peuvent bénéficier de consultations auprès de médecins de ville mais difficulté à la mise en place de l’AME malgré nos efforts pour une mise en place pendant la grossesse</a:t>
            </a:r>
          </a:p>
        </p:txBody>
      </p:sp>
    </p:spTree>
    <p:extLst>
      <p:ext uri="{BB962C8B-B14F-4D97-AF65-F5344CB8AC3E}">
        <p14:creationId xmlns:p14="http://schemas.microsoft.com/office/powerpoint/2010/main" val="36034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07504" y="44624"/>
            <a:ext cx="3684468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solidFill>
                  <a:srgbClr val="FFFF00"/>
                </a:solidFill>
              </a:rPr>
              <a:t>Grande </a:t>
            </a:r>
            <a:r>
              <a:rPr lang="fr-FR" sz="4000" b="1" dirty="0" err="1" smtClean="0">
                <a:solidFill>
                  <a:srgbClr val="FFFF00"/>
                </a:solidFill>
              </a:rPr>
              <a:t>Synthe</a:t>
            </a:r>
            <a:r>
              <a:rPr lang="fr-FR" sz="4000" b="1" dirty="0" smtClean="0">
                <a:solidFill>
                  <a:srgbClr val="FFFF00"/>
                </a:solidFill>
              </a:rPr>
              <a:t> </a:t>
            </a:r>
            <a:endParaRPr lang="fr-FR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539552" y="155679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Actuellement 1200 personnes plus d’une centaine de femmes </a:t>
            </a:r>
          </a:p>
          <a:p>
            <a:r>
              <a:rPr lang="fr-FR" sz="2400" dirty="0" smtClean="0"/>
              <a:t>Les </a:t>
            </a:r>
            <a:r>
              <a:rPr lang="fr-FR" sz="2400" dirty="0" err="1" smtClean="0"/>
              <a:t>shelters</a:t>
            </a:r>
            <a:r>
              <a:rPr lang="fr-FR" sz="2400" dirty="0" smtClean="0"/>
              <a:t> sont surpeuplés </a:t>
            </a:r>
            <a:endParaRPr lang="fr-FR" sz="2400" dirty="0"/>
          </a:p>
          <a:p>
            <a:endParaRPr lang="fr-FR" sz="2400" dirty="0" smtClean="0"/>
          </a:p>
          <a:p>
            <a:r>
              <a:rPr lang="fr-FR" sz="2400" dirty="0" smtClean="0"/>
              <a:t> </a:t>
            </a:r>
          </a:p>
          <a:p>
            <a:r>
              <a:rPr lang="fr-FR" sz="2400" dirty="0" smtClean="0"/>
              <a:t>Plus </a:t>
            </a:r>
            <a:r>
              <a:rPr lang="fr-FR" sz="2400" dirty="0"/>
              <a:t>de 80 personnes </a:t>
            </a:r>
            <a:r>
              <a:rPr lang="fr-FR" sz="2400" dirty="0" smtClean="0"/>
              <a:t>attendent </a:t>
            </a:r>
            <a:r>
              <a:rPr lang="fr-FR" sz="2400" dirty="0"/>
              <a:t>des bus à </a:t>
            </a:r>
            <a:r>
              <a:rPr lang="fr-FR" sz="2400" dirty="0" smtClean="0"/>
              <a:t>Grande </a:t>
            </a:r>
            <a:r>
              <a:rPr lang="fr-FR" sz="2400" dirty="0" err="1" smtClean="0"/>
              <a:t>Synthe</a:t>
            </a:r>
            <a:r>
              <a:rPr lang="fr-FR" sz="2400" dirty="0" smtClean="0"/>
              <a:t> </a:t>
            </a:r>
            <a:r>
              <a:rPr lang="fr-FR" sz="2400" dirty="0"/>
              <a:t>pour aller en </a:t>
            </a:r>
            <a:r>
              <a:rPr lang="fr-FR" sz="2400" dirty="0" smtClean="0"/>
              <a:t>CAO, </a:t>
            </a:r>
            <a:r>
              <a:rPr lang="fr-FR" sz="2400" dirty="0"/>
              <a:t>mais pas de place en </a:t>
            </a:r>
            <a:r>
              <a:rPr lang="fr-FR" sz="2400" dirty="0" smtClean="0"/>
              <a:t>CAO…. </a:t>
            </a:r>
          </a:p>
          <a:p>
            <a:endParaRPr lang="fr-FR" sz="2400" dirty="0" smtClean="0"/>
          </a:p>
          <a:p>
            <a:r>
              <a:rPr lang="fr-FR" sz="2400" dirty="0" smtClean="0"/>
              <a:t>Des </a:t>
            </a:r>
            <a:r>
              <a:rPr lang="fr-FR" sz="2400" dirty="0"/>
              <a:t>familles séparées, les conjoints sont en Angleterre avec des papiers, le reste de la famille est dans des camps et impossible de faire reconnaitre le rapprochement familial...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23516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8122"/>
            <a:ext cx="4644008" cy="30998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0"/>
            <a:ext cx="5148064" cy="386105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07504" y="260648"/>
            <a:ext cx="3960440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err="1" smtClean="0">
                <a:solidFill>
                  <a:srgbClr val="FFFF00"/>
                </a:solidFill>
              </a:rPr>
              <a:t>Norrent</a:t>
            </a:r>
            <a:r>
              <a:rPr lang="fr-FR" sz="3600" b="1" dirty="0" smtClean="0">
                <a:solidFill>
                  <a:srgbClr val="FFFF00"/>
                </a:solidFill>
              </a:rPr>
              <a:t> fontes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700" dirty="0"/>
              <a:t>2</a:t>
            </a:r>
            <a:r>
              <a:rPr lang="fr-FR" sz="2700" dirty="0" smtClean="0"/>
              <a:t>00 migrants </a:t>
            </a:r>
          </a:p>
          <a:p>
            <a:endParaRPr lang="fr-FR" sz="2700" dirty="0"/>
          </a:p>
          <a:p>
            <a:r>
              <a:rPr lang="fr-FR" sz="2700" dirty="0" smtClean="0"/>
              <a:t>essentiellement des femmes </a:t>
            </a:r>
          </a:p>
          <a:p>
            <a:endParaRPr lang="fr-FR" sz="2700" dirty="0"/>
          </a:p>
          <a:p>
            <a:r>
              <a:rPr lang="fr-FR" sz="2700" dirty="0" smtClean="0"/>
              <a:t>Libérer la parole Boite de jeu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32040" y="4365104"/>
            <a:ext cx="4162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Passages réguliers des huissiers </a:t>
            </a:r>
          </a:p>
          <a:p>
            <a:r>
              <a:rPr lang="fr-FR" sz="2400" dirty="0" smtClean="0"/>
              <a:t>Convocations des migrants </a:t>
            </a:r>
          </a:p>
          <a:p>
            <a:r>
              <a:rPr lang="fr-FR" sz="2400" dirty="0" smtClean="0"/>
              <a:t>Menaces d’expulsion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06394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1"/>
            <a:ext cx="8496944" cy="2896673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solidFill>
                  <a:srgbClr val="FFFF00"/>
                </a:solidFill>
              </a:rPr>
              <a:t>Norrent</a:t>
            </a:r>
            <a:r>
              <a:rPr lang="fr-FR" sz="3600" b="1" dirty="0" smtClean="0">
                <a:solidFill>
                  <a:srgbClr val="FFFF00"/>
                </a:solidFill>
              </a:rPr>
              <a:t> </a:t>
            </a:r>
            <a:r>
              <a:rPr lang="fr-FR" sz="3600" b="1" dirty="0">
                <a:solidFill>
                  <a:srgbClr val="FFFF00"/>
                </a:solidFill>
              </a:rPr>
              <a:t>fontes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200" dirty="0" smtClean="0"/>
              <a:t>Ce </a:t>
            </a:r>
            <a:r>
              <a:rPr lang="fr-FR" sz="3200" dirty="0"/>
              <a:t>sont les associations qui se substituent à </a:t>
            </a:r>
            <a:r>
              <a:rPr lang="fr-FR" sz="3200" dirty="0" smtClean="0"/>
              <a:t>l‘Etat </a:t>
            </a:r>
            <a:r>
              <a:rPr lang="fr-FR" sz="3200" dirty="0"/>
              <a:t>en fournissant repas, </a:t>
            </a:r>
            <a:r>
              <a:rPr lang="fr-FR" sz="3200" dirty="0" smtClean="0"/>
              <a:t>vêtements, hébergements </a:t>
            </a:r>
            <a:r>
              <a:rPr lang="fr-FR" sz="3200" dirty="0"/>
              <a:t>( c'est notre cas..), transport aux douches ( 1 douche par semaine..)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1" y="3351727"/>
            <a:ext cx="5364089" cy="38208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150"/>
            <a:ext cx="4716016" cy="31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85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24744"/>
            <a:ext cx="4951402" cy="3377778"/>
          </a:xfrm>
          <a:prstGeom prst="rect">
            <a:avLst/>
          </a:prstGeom>
        </p:spPr>
      </p:pic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74677" y="406802"/>
            <a:ext cx="7886700" cy="8821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200" dirty="0" smtClean="0"/>
              <a:t>Mission </a:t>
            </a:r>
            <a:r>
              <a:rPr lang="fr-FR" sz="3200" dirty="0" err="1" smtClean="0"/>
              <a:t>Zaatari</a:t>
            </a:r>
            <a:r>
              <a:rPr lang="fr-FR" sz="3200" dirty="0" smtClean="0"/>
              <a:t> 2012-2013 </a:t>
            </a:r>
            <a:br>
              <a:rPr lang="fr-FR" sz="3200" dirty="0" smtClean="0"/>
            </a:br>
            <a:r>
              <a:rPr lang="fr-FR" sz="3200" dirty="0" smtClean="0"/>
              <a:t>camp de réfugiés syriens en Jordanie </a:t>
            </a:r>
            <a:br>
              <a:rPr lang="fr-FR" sz="3200" dirty="0" smtClean="0"/>
            </a:br>
            <a:r>
              <a:rPr lang="fr-FR" sz="3200" dirty="0" smtClean="0"/>
              <a:t>1600 accouchements par GSF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02" y="1396521"/>
            <a:ext cx="4261017" cy="25721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65" y="4086803"/>
            <a:ext cx="4870697" cy="30929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991046"/>
            <a:ext cx="4352387" cy="28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32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86" y="3628285"/>
            <a:ext cx="4773598" cy="3170524"/>
          </a:xfrm>
          <a:prstGeom prst="rect">
            <a:avLst/>
          </a:prstGeom>
        </p:spPr>
      </p:pic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60648"/>
            <a:ext cx="8568952" cy="338437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Steenvoorde  </a:t>
            </a:r>
            <a:r>
              <a:rPr lang="fr-FR" sz="3200" b="1" dirty="0" smtClean="0">
                <a:solidFill>
                  <a:srgbClr val="FFFF00"/>
                </a:solidFill>
              </a:rPr>
              <a:t/>
            </a:r>
            <a:br>
              <a:rPr lang="fr-FR" sz="3200" b="1" dirty="0" smtClean="0">
                <a:solidFill>
                  <a:srgbClr val="FFFF00"/>
                </a:solidFill>
              </a:rPr>
            </a:br>
            <a:r>
              <a:rPr lang="fr-FR" sz="3200" b="1" dirty="0" smtClean="0">
                <a:solidFill>
                  <a:srgbClr val="FFFF00"/>
                </a:solidFill>
              </a:rPr>
              <a:t/>
            </a:r>
            <a:br>
              <a:rPr lang="fr-FR" sz="3200" b="1" dirty="0" smtClean="0">
                <a:solidFill>
                  <a:srgbClr val="FFFF00"/>
                </a:solidFill>
              </a:rPr>
            </a:br>
            <a:r>
              <a:rPr lang="fr-FR" sz="3200" b="1" dirty="0" smtClean="0">
                <a:solidFill>
                  <a:srgbClr val="FFFF00"/>
                </a:solidFill>
              </a:rPr>
              <a:t>- </a:t>
            </a:r>
            <a:r>
              <a:rPr lang="fr-FR" sz="2400" dirty="0" smtClean="0"/>
              <a:t>150 migrants : érythréens, soudanais, éthiopiens…</a:t>
            </a:r>
            <a:br>
              <a:rPr lang="fr-FR" sz="2400" dirty="0" smtClean="0"/>
            </a:br>
            <a:r>
              <a:rPr lang="fr-FR" sz="2400" dirty="0" smtClean="0"/>
              <a:t>- Des hommes, des femmes, des enfants qui dorment dehors..</a:t>
            </a:r>
            <a:br>
              <a:rPr lang="fr-FR" sz="2400" dirty="0" smtClean="0"/>
            </a:br>
            <a:r>
              <a:rPr lang="fr-FR" sz="2400" dirty="0" smtClean="0"/>
              <a:t>- Comptage multiple de la police la journée dans le presbytère</a:t>
            </a:r>
            <a:br>
              <a:rPr lang="fr-FR" sz="2400" dirty="0" smtClean="0"/>
            </a:br>
            <a:r>
              <a:rPr lang="fr-FR" sz="2400" dirty="0" smtClean="0"/>
              <a:t>- Harcèlement des migrants par la police alors qu’ils dorment à même le sol, ça et là dans des champs… </a:t>
            </a:r>
            <a:br>
              <a:rPr lang="fr-FR" sz="2400" dirty="0" smtClean="0"/>
            </a:br>
            <a:r>
              <a:rPr lang="fr-FR" sz="2400" dirty="0" smtClean="0"/>
              <a:t>- Les tentes sont systématiquement détruites</a:t>
            </a:r>
            <a:br>
              <a:rPr lang="fr-FR" sz="2400" dirty="0" smtClean="0"/>
            </a:br>
            <a:r>
              <a:rPr lang="fr-FR" sz="2400" dirty="0" smtClean="0"/>
              <a:t>- Pas de place au 115, ni aux structures d'hébergement pour femmes</a:t>
            </a:r>
          </a:p>
        </p:txBody>
      </p:sp>
    </p:spTree>
    <p:extLst>
      <p:ext uri="{BB962C8B-B14F-4D97-AF65-F5344CB8AC3E}">
        <p14:creationId xmlns:p14="http://schemas.microsoft.com/office/powerpoint/2010/main" val="1172708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55576" y="548680"/>
            <a:ext cx="6480720" cy="19442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err="1" smtClean="0">
                <a:solidFill>
                  <a:srgbClr val="FFFF00"/>
                </a:solidFill>
              </a:rPr>
              <a:t>Angres</a:t>
            </a:r>
            <a:r>
              <a:rPr lang="fr-FR" sz="4000" b="1" dirty="0" smtClean="0">
                <a:solidFill>
                  <a:srgbClr val="FFFF00"/>
                </a:solidFill>
              </a:rPr>
              <a:t> </a:t>
            </a:r>
            <a:endParaRPr lang="fr-FR" sz="4000" dirty="0"/>
          </a:p>
          <a:p>
            <a:r>
              <a:rPr lang="fr-FR" sz="2400" dirty="0" smtClean="0"/>
              <a:t>100 migrants vietnamiens</a:t>
            </a:r>
          </a:p>
          <a:p>
            <a:endParaRPr lang="fr-FR" sz="2400" dirty="0"/>
          </a:p>
          <a:p>
            <a:r>
              <a:rPr lang="fr-FR" sz="2400" dirty="0" smtClean="0"/>
              <a:t>Devrait bénéficier d’un nouveau camp aux normes humanitaires  </a:t>
            </a: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561022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1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82" y="3840741"/>
            <a:ext cx="4496318" cy="29863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434" y="1190357"/>
            <a:ext cx="4599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34 missions de 15j avec 2 à 4 bénévoles</a:t>
            </a:r>
          </a:p>
          <a:p>
            <a:r>
              <a:rPr lang="fr-FR" sz="2400" dirty="0" smtClean="0"/>
              <a:t>107 bénévoles J15</a:t>
            </a:r>
            <a:endParaRPr lang="fr-FR" sz="2400" dirty="0"/>
          </a:p>
          <a:p>
            <a:r>
              <a:rPr lang="fr-FR" sz="2400" dirty="0" smtClean="0"/>
              <a:t>48 bénévoles H8</a:t>
            </a:r>
          </a:p>
          <a:p>
            <a:r>
              <a:rPr lang="fr-FR" sz="2400" dirty="0" smtClean="0"/>
              <a:t>2 074 journées de bénévolat</a:t>
            </a:r>
          </a:p>
          <a:p>
            <a:r>
              <a:rPr lang="fr-FR" sz="2400" dirty="0" smtClean="0"/>
              <a:t>5</a:t>
            </a:r>
            <a:r>
              <a:rPr lang="fr-FR" sz="2400" dirty="0"/>
              <a:t> 000 </a:t>
            </a:r>
            <a:r>
              <a:rPr lang="fr-FR" sz="2400" dirty="0" smtClean="0"/>
              <a:t>kms par mois</a:t>
            </a:r>
            <a:endParaRPr lang="fr-FR" sz="2400" dirty="0"/>
          </a:p>
          <a:p>
            <a:r>
              <a:rPr lang="fr-FR" sz="2400" dirty="0" smtClean="0"/>
              <a:t>4 491 actes </a:t>
            </a:r>
          </a:p>
          <a:p>
            <a:r>
              <a:rPr lang="fr-FR" sz="2400" dirty="0" smtClean="0"/>
              <a:t>Entre 35 et 141 actes par semaine</a:t>
            </a:r>
          </a:p>
          <a:p>
            <a:r>
              <a:rPr lang="fr-FR" sz="2400" dirty="0" smtClean="0"/>
              <a:t>En moyenne 15 actes par jour</a:t>
            </a:r>
            <a:endParaRPr lang="fr-FR" sz="2400" dirty="0"/>
          </a:p>
          <a:p>
            <a:r>
              <a:rPr lang="fr-FR" sz="2400" dirty="0" smtClean="0"/>
              <a:t>- 30</a:t>
            </a:r>
            <a:r>
              <a:rPr lang="fr-FR" sz="2400" dirty="0"/>
              <a:t>% d’obstétrique </a:t>
            </a:r>
          </a:p>
          <a:p>
            <a:r>
              <a:rPr lang="fr-FR" sz="2400" dirty="0" smtClean="0"/>
              <a:t>- 50</a:t>
            </a:r>
            <a:r>
              <a:rPr lang="fr-FR" sz="2400" dirty="0"/>
              <a:t>% de </a:t>
            </a:r>
            <a:r>
              <a:rPr lang="fr-FR" sz="2400" dirty="0" smtClean="0"/>
              <a:t>gynécologie</a:t>
            </a:r>
          </a:p>
          <a:p>
            <a:r>
              <a:rPr lang="fr-FR" sz="2400" dirty="0" smtClean="0"/>
              <a:t>&gt; 350 échographies pelviennes </a:t>
            </a:r>
            <a:endParaRPr lang="fr-FR" sz="2400" dirty="0"/>
          </a:p>
          <a:p>
            <a:r>
              <a:rPr lang="fr-FR" sz="2400" dirty="0" smtClean="0"/>
              <a:t>Centaine de </a:t>
            </a:r>
            <a:r>
              <a:rPr lang="fr-FR" sz="2400" dirty="0"/>
              <a:t>femmes enceintes suivies</a:t>
            </a:r>
          </a:p>
          <a:p>
            <a:r>
              <a:rPr lang="fr-FR" sz="2400" dirty="0" smtClean="0"/>
              <a:t>+ de 100  </a:t>
            </a:r>
            <a:r>
              <a:rPr lang="fr-FR" sz="2400" dirty="0"/>
              <a:t>réunions de coordination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95" y="0"/>
            <a:ext cx="2426715" cy="3640072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247600" y="53752"/>
            <a:ext cx="53325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FFFF00"/>
                </a:solidFill>
              </a:rPr>
              <a:t>Bilan de 15 mois  </a:t>
            </a:r>
          </a:p>
          <a:p>
            <a:r>
              <a:rPr lang="fr-FR" sz="2800" b="1" dirty="0">
                <a:solidFill>
                  <a:srgbClr val="FFFF00"/>
                </a:solidFill>
              </a:rPr>
              <a:t>CAMINOR </a:t>
            </a:r>
            <a:r>
              <a:rPr lang="fr-FR" sz="2800" b="1" dirty="0" err="1">
                <a:solidFill>
                  <a:srgbClr val="FFFF00"/>
                </a:solidFill>
              </a:rPr>
              <a:t>Nov</a:t>
            </a:r>
            <a:r>
              <a:rPr lang="fr-FR" sz="2800" b="1" dirty="0">
                <a:solidFill>
                  <a:srgbClr val="FFFF00"/>
                </a:solidFill>
              </a:rPr>
              <a:t> 15 –  fin février 17 </a:t>
            </a:r>
          </a:p>
        </p:txBody>
      </p:sp>
    </p:spTree>
    <p:extLst>
      <p:ext uri="{BB962C8B-B14F-4D97-AF65-F5344CB8AC3E}">
        <p14:creationId xmlns:p14="http://schemas.microsoft.com/office/powerpoint/2010/main" val="1619371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435" y="908720"/>
            <a:ext cx="87000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/>
          </a:p>
          <a:p>
            <a:r>
              <a:rPr lang="fr-FR" sz="2400" b="1" dirty="0" smtClean="0">
                <a:solidFill>
                  <a:srgbClr val="FFFF00"/>
                </a:solidFill>
              </a:rPr>
              <a:t>Bénévoles</a:t>
            </a:r>
            <a:r>
              <a:rPr lang="fr-FR" sz="2400" b="1" dirty="0">
                <a:solidFill>
                  <a:srgbClr val="FFFF00"/>
                </a:solidFill>
              </a:rPr>
              <a:t> : </a:t>
            </a:r>
            <a:r>
              <a:rPr lang="fr-FR" sz="2400" b="1" dirty="0" smtClean="0">
                <a:solidFill>
                  <a:srgbClr val="FFFF00"/>
                </a:solidFill>
              </a:rPr>
              <a:t>155 </a:t>
            </a:r>
            <a:endParaRPr lang="fr-FR" sz="2400" dirty="0">
              <a:solidFill>
                <a:srgbClr val="FFFF00"/>
              </a:solidFill>
            </a:endParaRPr>
          </a:p>
          <a:p>
            <a:r>
              <a:rPr lang="fr-FR" sz="2400" dirty="0"/>
              <a:t>- </a:t>
            </a:r>
            <a:r>
              <a:rPr lang="fr-FR" sz="2400" dirty="0" smtClean="0"/>
              <a:t>107 sur </a:t>
            </a:r>
            <a:r>
              <a:rPr lang="fr-FR" sz="2400" dirty="0"/>
              <a:t>des missions de </a:t>
            </a:r>
            <a:r>
              <a:rPr lang="fr-FR" sz="2400" dirty="0" smtClean="0"/>
              <a:t>15-20 </a:t>
            </a:r>
            <a:r>
              <a:rPr lang="fr-FR" sz="2400" dirty="0"/>
              <a:t>jours soit </a:t>
            </a:r>
            <a:r>
              <a:rPr lang="fr-FR" sz="2400" dirty="0" smtClean="0"/>
              <a:t>1617  </a:t>
            </a:r>
            <a:r>
              <a:rPr lang="fr-FR" sz="2400" dirty="0"/>
              <a:t>journées de 24H passées sur place</a:t>
            </a:r>
          </a:p>
          <a:p>
            <a:r>
              <a:rPr lang="fr-FR" sz="2400" dirty="0"/>
              <a:t>- </a:t>
            </a:r>
            <a:r>
              <a:rPr lang="fr-FR" sz="2400" dirty="0" smtClean="0"/>
              <a:t>48 </a:t>
            </a:r>
            <a:r>
              <a:rPr lang="fr-FR" sz="2400" dirty="0"/>
              <a:t>sur des missions de 8Heures soit </a:t>
            </a:r>
            <a:r>
              <a:rPr lang="fr-FR" sz="2400" dirty="0" smtClean="0"/>
              <a:t>457 journées </a:t>
            </a:r>
            <a:r>
              <a:rPr lang="fr-FR" sz="2400" dirty="0"/>
              <a:t>de 8H passées en renfort du binôme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Soit</a:t>
            </a:r>
            <a:r>
              <a:rPr lang="fr-FR" sz="2400" dirty="0"/>
              <a:t> 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2 074 </a:t>
            </a:r>
            <a:r>
              <a:rPr lang="fr-FR" sz="3200" b="1" dirty="0">
                <a:solidFill>
                  <a:srgbClr val="FFFF00"/>
                </a:solidFill>
              </a:rPr>
              <a:t>journées de </a:t>
            </a:r>
            <a:r>
              <a:rPr lang="fr-FR" sz="3200" b="1" dirty="0" smtClean="0">
                <a:solidFill>
                  <a:srgbClr val="FFFF00"/>
                </a:solidFill>
              </a:rPr>
              <a:t>bénévolat dans les camps</a:t>
            </a:r>
          </a:p>
          <a:p>
            <a:r>
              <a:rPr lang="fr-FR" sz="2400" dirty="0" smtClean="0"/>
              <a:t>+ 2 </a:t>
            </a:r>
            <a:r>
              <a:rPr lang="fr-FR" sz="2400" dirty="0"/>
              <a:t>responsables de mission :  soit </a:t>
            </a:r>
            <a:r>
              <a:rPr lang="fr-FR" sz="2400" dirty="0" smtClean="0"/>
              <a:t>plus d’une centaine </a:t>
            </a:r>
            <a:r>
              <a:rPr lang="fr-FR" sz="2400" dirty="0"/>
              <a:t>de passages de 4 à 10 heures sur place.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06422"/>
            <a:ext cx="3491880" cy="261891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47600" y="53752"/>
            <a:ext cx="5764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rgbClr val="FFFF00"/>
                </a:solidFill>
              </a:rPr>
              <a:t>Bilan de 15 mois  </a:t>
            </a:r>
          </a:p>
          <a:p>
            <a:r>
              <a:rPr lang="fr-FR" sz="2800" b="1" dirty="0" smtClean="0">
                <a:solidFill>
                  <a:srgbClr val="FFFF00"/>
                </a:solidFill>
              </a:rPr>
              <a:t>CAMINOR </a:t>
            </a:r>
            <a:r>
              <a:rPr lang="fr-FR" sz="2800" b="1" dirty="0" err="1" smtClean="0">
                <a:solidFill>
                  <a:srgbClr val="FFFF00"/>
                </a:solidFill>
              </a:rPr>
              <a:t>Nov</a:t>
            </a:r>
            <a:r>
              <a:rPr lang="fr-FR" sz="2800" b="1" dirty="0" smtClean="0">
                <a:solidFill>
                  <a:srgbClr val="FFFF00"/>
                </a:solidFill>
              </a:rPr>
              <a:t> 15 – 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smtClean="0">
                <a:solidFill>
                  <a:srgbClr val="FFFF00"/>
                </a:solidFill>
              </a:rPr>
              <a:t>fin février 17 </a:t>
            </a:r>
          </a:p>
        </p:txBody>
      </p:sp>
    </p:spTree>
    <p:extLst>
      <p:ext uri="{BB962C8B-B14F-4D97-AF65-F5344CB8AC3E}">
        <p14:creationId xmlns:p14="http://schemas.microsoft.com/office/powerpoint/2010/main" val="1953477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Nouveaux Lieux  CAO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Solutions CAO bâclées, </a:t>
            </a:r>
          </a:p>
          <a:p>
            <a:pPr lvl="1"/>
            <a:r>
              <a:rPr lang="fr-FR" dirty="0" smtClean="0"/>
              <a:t>fait </a:t>
            </a:r>
            <a:r>
              <a:rPr lang="fr-FR" dirty="0"/>
              <a:t>à la </a:t>
            </a:r>
            <a:r>
              <a:rPr lang="fr-FR" dirty="0" smtClean="0"/>
              <a:t>va-vite</a:t>
            </a:r>
            <a:r>
              <a:rPr lang="fr-FR" dirty="0"/>
              <a:t>, </a:t>
            </a:r>
            <a:endParaRPr lang="fr-FR" dirty="0" smtClean="0"/>
          </a:p>
          <a:p>
            <a:pPr lvl="1"/>
            <a:r>
              <a:rPr lang="fr-FR" dirty="0" smtClean="0"/>
              <a:t>sans préparation </a:t>
            </a:r>
            <a:r>
              <a:rPr lang="fr-FR" dirty="0"/>
              <a:t>des </a:t>
            </a:r>
            <a:r>
              <a:rPr lang="fr-FR" dirty="0" err="1"/>
              <a:t>assos</a:t>
            </a:r>
            <a:r>
              <a:rPr lang="fr-FR" dirty="0"/>
              <a:t> gestionnaires, </a:t>
            </a:r>
            <a:endParaRPr lang="fr-FR" dirty="0" smtClean="0"/>
          </a:p>
          <a:p>
            <a:pPr lvl="1"/>
            <a:r>
              <a:rPr lang="fr-FR" dirty="0" smtClean="0"/>
              <a:t>sans </a:t>
            </a:r>
            <a:r>
              <a:rPr lang="fr-FR" dirty="0"/>
              <a:t>coordination avec les </a:t>
            </a:r>
            <a:r>
              <a:rPr lang="fr-FR" dirty="0" err="1"/>
              <a:t>assos</a:t>
            </a:r>
            <a:r>
              <a:rPr lang="fr-FR" dirty="0"/>
              <a:t> qui </a:t>
            </a:r>
            <a:r>
              <a:rPr lang="fr-FR" dirty="0" smtClean="0"/>
              <a:t>géraient </a:t>
            </a:r>
            <a:r>
              <a:rPr lang="fr-FR" dirty="0"/>
              <a:t>tout </a:t>
            </a:r>
            <a:r>
              <a:rPr lang="fr-FR" dirty="0" smtClean="0"/>
              <a:t>dans la jungle de Calais </a:t>
            </a:r>
            <a:endParaRPr lang="fr-FR" dirty="0"/>
          </a:p>
          <a:p>
            <a:r>
              <a:rPr lang="fr-FR" dirty="0"/>
              <a:t> </a:t>
            </a:r>
            <a:r>
              <a:rPr lang="fr-FR" dirty="0" smtClean="0"/>
              <a:t>Grand isolement des femmes qui sont séparées de aux 4 coins de France…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957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864096"/>
          </a:xfrm>
        </p:spPr>
        <p:txBody>
          <a:bodyPr/>
          <a:lstStyle/>
          <a:p>
            <a:r>
              <a:rPr lang="fr-FR" dirty="0" smtClean="0"/>
              <a:t>Nouveaux Lieux = </a:t>
            </a:r>
            <a:r>
              <a:rPr lang="fr-FR" dirty="0"/>
              <a:t>Grand isolement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60" y="1268760"/>
            <a:ext cx="7520940" cy="4098776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CAO </a:t>
            </a:r>
            <a:r>
              <a:rPr lang="fr-FR" sz="2400" b="1" dirty="0">
                <a:solidFill>
                  <a:srgbClr val="FFFF00"/>
                </a:solidFill>
              </a:rPr>
              <a:t>Abbeville </a:t>
            </a:r>
            <a:endParaRPr lang="fr-FR" sz="2400" b="1" dirty="0" smtClean="0">
              <a:solidFill>
                <a:srgbClr val="FFFF00"/>
              </a:solidFill>
            </a:endParaRPr>
          </a:p>
          <a:p>
            <a:pPr lvl="1"/>
            <a:r>
              <a:rPr lang="fr-FR" sz="2000" dirty="0" smtClean="0"/>
              <a:t>environ 15 femmes</a:t>
            </a:r>
          </a:p>
          <a:p>
            <a:pPr lvl="1"/>
            <a:endParaRPr lang="fr-FR" sz="1800" u="sng" dirty="0" smtClean="0"/>
          </a:p>
          <a:p>
            <a:r>
              <a:rPr lang="fr-FR" sz="2400" b="1" dirty="0" smtClean="0">
                <a:solidFill>
                  <a:srgbClr val="FFFF00"/>
                </a:solidFill>
              </a:rPr>
              <a:t>CAO Aniche </a:t>
            </a:r>
          </a:p>
          <a:p>
            <a:pPr lvl="1"/>
            <a:r>
              <a:rPr lang="fr-FR" sz="2000" dirty="0" smtClean="0"/>
              <a:t>Prise de contact avec le CAO Aniche juste après le démantèlement suite à l’appel de détresse d’une femme enceinte avec 5 enfants</a:t>
            </a:r>
          </a:p>
          <a:p>
            <a:pPr lvl="1"/>
            <a:r>
              <a:rPr lang="fr-FR" sz="2000" dirty="0" smtClean="0"/>
              <a:t>GSF a pu rencontrer cette patiente suivie préalablement sur la Jungle de Calais  et établir des premiers contacts avec l’</a:t>
            </a:r>
            <a:r>
              <a:rPr lang="fr-FR" sz="2000" dirty="0" err="1" smtClean="0"/>
              <a:t>assos</a:t>
            </a:r>
            <a:r>
              <a:rPr lang="fr-FR" sz="2000" dirty="0" smtClean="0"/>
              <a:t> gestionnaire de ce CAO </a:t>
            </a:r>
            <a:endParaRPr lang="fr-FR" sz="1400" dirty="0" smtClean="0"/>
          </a:p>
          <a:p>
            <a:r>
              <a:rPr lang="fr-FR" sz="2400" b="1" dirty="0" smtClean="0">
                <a:solidFill>
                  <a:srgbClr val="FFFF00"/>
                </a:solidFill>
              </a:rPr>
              <a:t>CADA de Liévin </a:t>
            </a:r>
          </a:p>
          <a:p>
            <a:pPr lvl="1"/>
            <a:endParaRPr lang="fr-FR" sz="1400" u="sng" dirty="0" smtClean="0"/>
          </a:p>
          <a:p>
            <a:r>
              <a:rPr lang="fr-FR" sz="2400" b="1" dirty="0" smtClean="0">
                <a:solidFill>
                  <a:srgbClr val="FFFF00"/>
                </a:solidFill>
              </a:rPr>
              <a:t>Réseau de familles </a:t>
            </a:r>
            <a:r>
              <a:rPr lang="fr-FR" sz="2400" b="1" dirty="0" err="1" smtClean="0">
                <a:solidFill>
                  <a:srgbClr val="FFFF00"/>
                </a:solidFill>
              </a:rPr>
              <a:t>ECNou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fr-FR" sz="2000" dirty="0" smtClean="0"/>
              <a:t>Visite à domicile par  sage femme H8 pour suivi des patientes hébergées par </a:t>
            </a:r>
            <a:r>
              <a:rPr lang="fr-FR" sz="2000" dirty="0" err="1" smtClean="0"/>
              <a:t>ECNou</a:t>
            </a:r>
            <a:endParaRPr lang="fr-FR" sz="2000" dirty="0" smtClean="0"/>
          </a:p>
          <a:p>
            <a:pPr marL="0" indent="0">
              <a:buNone/>
            </a:pPr>
            <a:endParaRPr lang="fr-FR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37069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VIOLENCES &amp; REFUGE GSF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Parcours plus que compliquée depuis le démantèlement  </a:t>
            </a:r>
            <a:r>
              <a:rPr lang="fr-FR" dirty="0">
                <a:sym typeface="Wingdings" panose="05000000000000000000" pitchFamily="2" charset="2"/>
              </a:rPr>
              <a:t> Refuge de GSF 4 à 6 places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Refuge </a:t>
            </a:r>
            <a:r>
              <a:rPr lang="fr-FR" dirty="0"/>
              <a:t>de GSF </a:t>
            </a:r>
            <a:r>
              <a:rPr lang="fr-FR" dirty="0" smtClean="0"/>
              <a:t>pour mise à l’abri d’urgence des victimes </a:t>
            </a:r>
            <a:r>
              <a:rPr lang="fr-FR" dirty="0"/>
              <a:t>de </a:t>
            </a:r>
            <a:r>
              <a:rPr lang="fr-FR" dirty="0" smtClean="0"/>
              <a:t>violences ou des femmes en grande vulnérabilité</a:t>
            </a:r>
          </a:p>
          <a:p>
            <a:r>
              <a:rPr lang="fr-FR" dirty="0" smtClean="0"/>
              <a:t>2-3 jours le temps d’organiser le relai par les associations d’hébergement. </a:t>
            </a:r>
          </a:p>
          <a:p>
            <a:r>
              <a:rPr lang="fr-FR" dirty="0" smtClean="0"/>
              <a:t>Prise en charge pluridisciplinaire médico-psycho-sociale et juridique avec les associations : France Terre d’Asile, PF, etc. </a:t>
            </a:r>
          </a:p>
          <a:p>
            <a:r>
              <a:rPr lang="fr-FR" dirty="0" smtClean="0"/>
              <a:t>Constamment occupé depuis Noël 2016.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3432"/>
            <a:ext cx="8824843" cy="49419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43608" y="11663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Augmentation de l’activité </a:t>
            </a:r>
          </a:p>
          <a:p>
            <a:r>
              <a:rPr lang="fr-FR" sz="2800" b="1" dirty="0" smtClean="0">
                <a:solidFill>
                  <a:srgbClr val="FFFF00"/>
                </a:solidFill>
              </a:rPr>
              <a:t>Camp de Paris Mars 2017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5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1576" y="125760"/>
            <a:ext cx="7924800" cy="1143000"/>
          </a:xfrm>
        </p:spPr>
        <p:txBody>
          <a:bodyPr/>
          <a:lstStyle/>
          <a:p>
            <a:pPr eaLnBrk="1" hangingPunct="1"/>
            <a:r>
              <a:rPr lang="fr-FR" dirty="0" smtClean="0"/>
              <a:t>Subventions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19872" y="328588"/>
            <a:ext cx="422318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Aucune subvention institutionnelle 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</a:rPr>
              <a:t>Ni de l’Etat 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</a:rPr>
              <a:t>Ni de la Région 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</a:rPr>
              <a:t>Ni des Départements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olidFill>
                  <a:srgbClr val="FF0000"/>
                </a:solidFill>
              </a:rPr>
              <a:t>Ni des communes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Sauf Maire de Grande </a:t>
            </a:r>
            <a:r>
              <a:rPr lang="fr-FR" dirty="0" err="1">
                <a:solidFill>
                  <a:srgbClr val="FF0000"/>
                </a:solidFill>
              </a:rPr>
              <a:t>Synthe</a:t>
            </a:r>
            <a:endParaRPr lang="fr-FR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fr-FR" dirty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Appel aux dons privés et aux fondations.  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" y="3122083"/>
            <a:ext cx="5599500" cy="37359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6176" y="2708920"/>
            <a:ext cx="255862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Quelques  subventions institutionnelles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DDFE 62 :    20K€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CG 59 : 18 K€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363750" y="5651956"/>
            <a:ext cx="199965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Bilan : -  500 euros </a:t>
            </a:r>
          </a:p>
          <a:p>
            <a:r>
              <a:rPr lang="fr-FR" b="1" dirty="0" smtClean="0"/>
              <a:t>En mi avril 2017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 rot="1365219">
            <a:off x="333421" y="1683233"/>
            <a:ext cx="2805063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230 000 euros de dépenses </a:t>
            </a:r>
          </a:p>
          <a:p>
            <a:r>
              <a:rPr lang="fr-FR" dirty="0" smtClean="0"/>
              <a:t>en mi avril  2017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940152" y="4571836"/>
            <a:ext cx="2993512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229 500 euros de subventions</a:t>
            </a:r>
          </a:p>
          <a:p>
            <a:r>
              <a:rPr lang="fr-FR" dirty="0" smtClean="0"/>
              <a:t>En mi avril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95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7984" y="128735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Merci pour votre écoute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2995">
            <a:off x="331499" y="601326"/>
            <a:ext cx="8515542" cy="56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2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606" y="3030635"/>
            <a:ext cx="5079365" cy="3809524"/>
          </a:xfrm>
          <a:prstGeom prst="rect">
            <a:avLst/>
          </a:prstGeom>
        </p:spPr>
      </p:pic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98948" y="272512"/>
            <a:ext cx="8693531" cy="2691068"/>
          </a:xfrm>
        </p:spPr>
        <p:txBody>
          <a:bodyPr>
            <a:normAutofit/>
          </a:bodyPr>
          <a:lstStyle/>
          <a:p>
            <a:pPr eaLnBrk="1" hangingPunct="1"/>
            <a:r>
              <a:rPr lang="fr-FR" dirty="0" smtClean="0"/>
              <a:t>Camp de </a:t>
            </a:r>
            <a:r>
              <a:rPr lang="fr-FR" dirty="0" err="1" smtClean="0"/>
              <a:t>Norrent</a:t>
            </a:r>
            <a:r>
              <a:rPr lang="fr-FR" dirty="0" smtClean="0"/>
              <a:t> Fontes </a:t>
            </a:r>
            <a:br>
              <a:rPr lang="fr-FR" dirty="0" smtClean="0"/>
            </a:br>
            <a:r>
              <a:rPr lang="fr-FR" sz="2800" dirty="0" smtClean="0"/>
              <a:t>Alexandra bénévole à </a:t>
            </a:r>
            <a:r>
              <a:rPr lang="fr-FR" sz="2800" dirty="0" err="1" smtClean="0"/>
              <a:t>Norrent</a:t>
            </a:r>
            <a:r>
              <a:rPr lang="fr-FR" sz="2800" dirty="0" smtClean="0"/>
              <a:t> Fontes près de chez elle.</a:t>
            </a:r>
            <a:br>
              <a:rPr lang="fr-FR" sz="2800" dirty="0" smtClean="0"/>
            </a:br>
            <a:r>
              <a:rPr lang="fr-F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Alertée sur la présence de violences faites aux femmes dans le camp.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Demande à GSF d’intervenir à Calais, « comme à </a:t>
            </a:r>
            <a:r>
              <a:rPr lang="fr-FR" sz="2800" dirty="0" err="1" smtClean="0"/>
              <a:t>Zaatari</a:t>
            </a:r>
            <a:r>
              <a:rPr lang="fr-FR" sz="2800" dirty="0" smtClean="0"/>
              <a:t> ». </a:t>
            </a:r>
            <a:endParaRPr lang="fr-FR" sz="27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3147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8032013-Logo GSF bleu sans mention H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9" y="440464"/>
            <a:ext cx="8580483" cy="596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47600" y="-99392"/>
            <a:ext cx="7924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200" dirty="0" smtClean="0"/>
              <a:t>Mission GSF Exploratoire en octobre 2015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44" y="3861048"/>
            <a:ext cx="4880811" cy="32564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64096"/>
            <a:ext cx="4705571" cy="31409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" y="911414"/>
            <a:ext cx="4435419" cy="29592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3870669"/>
            <a:ext cx="5091443" cy="33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9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16632"/>
            <a:ext cx="7924800" cy="5760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b="1" dirty="0" smtClean="0"/>
              <a:t>Constats</a:t>
            </a: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32" y="764704"/>
            <a:ext cx="4422964" cy="29523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94" y="3789040"/>
            <a:ext cx="4436730" cy="296013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7117" y="1170618"/>
            <a:ext cx="4150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10</a:t>
            </a:r>
            <a:r>
              <a:rPr lang="fr-FR" b="1" dirty="0">
                <a:solidFill>
                  <a:srgbClr val="FFFF00"/>
                </a:solidFill>
              </a:rPr>
              <a:t>% de </a:t>
            </a:r>
            <a:r>
              <a:rPr lang="fr-FR" b="1" dirty="0" smtClean="0">
                <a:solidFill>
                  <a:srgbClr val="FFFF00"/>
                </a:solidFill>
              </a:rPr>
              <a:t>femmes  environ 800 femmes</a:t>
            </a:r>
          </a:p>
          <a:p>
            <a:endParaRPr lang="fr-FR" b="1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dirty="0" smtClean="0"/>
              <a:t>Femmes enceintes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Demandes d’avortement  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Santé des femmes dans les camps </a:t>
            </a:r>
          </a:p>
          <a:p>
            <a:r>
              <a:rPr lang="fr-FR" b="1" dirty="0" smtClean="0">
                <a:solidFill>
                  <a:srgbClr val="FFFF00"/>
                </a:solidFill>
              </a:rPr>
              <a:t>	</a:t>
            </a:r>
          </a:p>
          <a:p>
            <a:r>
              <a:rPr lang="fr-FR" b="1" dirty="0">
                <a:solidFill>
                  <a:srgbClr val="FFFF00"/>
                </a:solidFill>
              </a:rPr>
              <a:t>	</a:t>
            </a:r>
            <a:r>
              <a:rPr lang="fr-FR" b="1" dirty="0" smtClean="0">
                <a:solidFill>
                  <a:srgbClr val="FFFF00"/>
                </a:solidFill>
              </a:rPr>
              <a:t>Violences liées au genre</a:t>
            </a:r>
          </a:p>
          <a:p>
            <a:endParaRPr lang="fr-FR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1" y="3789040"/>
            <a:ext cx="4365734" cy="29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3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6632"/>
            <a:ext cx="7924800" cy="5760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b="1" dirty="0" smtClean="0"/>
              <a:t>Principes GSF</a:t>
            </a: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67544" y="1174100"/>
            <a:ext cx="551227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Ne pas se substituer </a:t>
            </a:r>
            <a:r>
              <a:rPr lang="fr-FR" dirty="0" smtClean="0"/>
              <a:t>aux structures locales</a:t>
            </a:r>
          </a:p>
          <a:p>
            <a:r>
              <a:rPr lang="fr-FR" dirty="0" smtClean="0"/>
              <a:t>Structures sanitaires locales = correctes</a:t>
            </a:r>
          </a:p>
          <a:p>
            <a:endParaRPr lang="fr-FR" dirty="0"/>
          </a:p>
          <a:p>
            <a:r>
              <a:rPr lang="fr-FR" dirty="0" smtClean="0"/>
              <a:t>Ne pas faire d’actes médicaux</a:t>
            </a:r>
          </a:p>
          <a:p>
            <a:endParaRPr lang="fr-FR" dirty="0"/>
          </a:p>
          <a:p>
            <a:r>
              <a:rPr lang="fr-FR" dirty="0" smtClean="0"/>
              <a:t>Interface avec les Centres Hospitaliers </a:t>
            </a:r>
          </a:p>
          <a:p>
            <a:endParaRPr lang="fr-FR" dirty="0" smtClean="0"/>
          </a:p>
          <a:p>
            <a:r>
              <a:rPr lang="fr-FR" dirty="0" smtClean="0"/>
              <a:t>Référencements </a:t>
            </a:r>
            <a:r>
              <a:rPr lang="fr-FR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 DMGO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69592"/>
            <a:ext cx="3896369" cy="21819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8" y="3933056"/>
            <a:ext cx="4746104" cy="26578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861048"/>
            <a:ext cx="4067944" cy="27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26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88640"/>
            <a:ext cx="6556648" cy="5760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b="1" dirty="0" smtClean="0"/>
              <a:t>Projet GSF</a:t>
            </a: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95536" y="1225783"/>
            <a:ext cx="4464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 /Suivi des femmes enceintes / camps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Mode « SF à </a:t>
            </a:r>
            <a:r>
              <a:rPr lang="fr-FR" dirty="0" smtClean="0"/>
              <a:t>domicile »</a:t>
            </a:r>
          </a:p>
          <a:p>
            <a:pPr marL="342900" indent="-342900">
              <a:buFontTx/>
              <a:buChar char="-"/>
            </a:pPr>
            <a:r>
              <a:rPr lang="fr-FR" dirty="0" err="1" smtClean="0"/>
              <a:t>cardioMonitoring</a:t>
            </a:r>
            <a:r>
              <a:rPr lang="fr-FR" dirty="0" smtClean="0"/>
              <a:t>, échographe portable, 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Prévention, information </a:t>
            </a:r>
          </a:p>
          <a:p>
            <a:r>
              <a:rPr lang="fr-FR" b="1" dirty="0">
                <a:solidFill>
                  <a:srgbClr val="FFFF00"/>
                </a:solidFill>
              </a:rPr>
              <a:t/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b="1" dirty="0" smtClean="0">
                <a:solidFill>
                  <a:srgbClr val="FFFF00"/>
                </a:solidFill>
              </a:rPr>
              <a:t>2/ Gynéco </a:t>
            </a:r>
            <a:r>
              <a:rPr lang="fr-FR" b="1" dirty="0">
                <a:solidFill>
                  <a:srgbClr val="FFFF00"/>
                </a:solidFill>
              </a:rPr>
              <a:t>: VFF </a:t>
            </a:r>
            <a:r>
              <a:rPr lang="fr-FR" b="1" dirty="0">
                <a:solidFill>
                  <a:srgbClr val="FFFF00"/>
                </a:solidFill>
                <a:sym typeface="Wingdings" panose="05000000000000000000" pitchFamily="2" charset="2"/>
              </a:rPr>
              <a:t>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smtClean="0">
                <a:solidFill>
                  <a:srgbClr val="FFFF00"/>
                </a:solidFill>
              </a:rPr>
              <a:t>prise en charge 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Avortements IVG, FCS, 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IST</a:t>
            </a:r>
            <a:r>
              <a:rPr lang="fr-FR" dirty="0"/>
              <a:t>, </a:t>
            </a:r>
            <a:r>
              <a:rPr lang="fr-FR" dirty="0" smtClean="0"/>
              <a:t>Contraception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PEC des VFF </a:t>
            </a:r>
          </a:p>
          <a:p>
            <a:pPr marL="342900" indent="-342900">
              <a:buFontTx/>
              <a:buChar char="-"/>
            </a:pPr>
            <a:endParaRPr lang="fr-FR" dirty="0"/>
          </a:p>
          <a:p>
            <a:r>
              <a:rPr lang="fr-FR" b="1" dirty="0" smtClean="0">
                <a:solidFill>
                  <a:srgbClr val="FFFF00"/>
                </a:solidFill>
              </a:rPr>
              <a:t>3/ Référencements </a:t>
            </a:r>
            <a:r>
              <a:rPr lang="fr-FR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 DMGO 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16632"/>
            <a:ext cx="3240360" cy="21398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20888"/>
            <a:ext cx="2802838" cy="18722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48" y="4365104"/>
            <a:ext cx="3570616" cy="23762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41" y="4365104"/>
            <a:ext cx="3660142" cy="24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91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29" y="344111"/>
            <a:ext cx="4391025" cy="3295650"/>
          </a:xfrm>
          <a:prstGeom prst="rect">
            <a:avLst/>
          </a:prstGeom>
        </p:spPr>
      </p:pic>
      <p:sp>
        <p:nvSpPr>
          <p:cNvPr id="849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44624"/>
            <a:ext cx="7924800" cy="56207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dirty="0" smtClean="0"/>
              <a:t>DMGO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14529" y="3021601"/>
            <a:ext cx="183415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5 000 kms / mois</a:t>
            </a:r>
          </a:p>
          <a:p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2418"/>
            <a:ext cx="4400550" cy="32956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54" y="3972295"/>
            <a:ext cx="4114800" cy="27432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5" y="4005064"/>
            <a:ext cx="48291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81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8689</TotalTime>
  <Words>1170</Words>
  <Application>Microsoft Office PowerPoint</Application>
  <PresentationFormat>Affichage à l'écran (4:3)</PresentationFormat>
  <Paragraphs>246</Paragraphs>
  <Slides>40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MISSION CAMINOR</vt:lpstr>
      <vt:lpstr>Alexandra Duthe Sage Femme du CH de St omer  A fait une mission avec GSF à Zaatari en Jordanie dans un camp de réfugiés syriens  en 2012-2013 </vt:lpstr>
      <vt:lpstr>Mission Zaatari 2012-2013  camp de réfugiés syriens en Jordanie  1600 accouchements par GSF  </vt:lpstr>
      <vt:lpstr>Camp de Norrent Fontes  Alexandra bénévole à Norrent Fontes près de chez elle. Alertée sur la présence de violences faites aux femmes dans le camp.   Demande à GSF d’intervenir à Calais, « comme à Zaatari ». </vt:lpstr>
      <vt:lpstr>Mission GSF Exploratoire en octobre 2015 </vt:lpstr>
      <vt:lpstr>Constats</vt:lpstr>
      <vt:lpstr>Principes GSF</vt:lpstr>
      <vt:lpstr>Projet GSF</vt:lpstr>
      <vt:lpstr>DMGO </vt:lpstr>
      <vt:lpstr>Installation nov 2015 </vt:lpstr>
      <vt:lpstr>Présentation PowerPoint</vt:lpstr>
      <vt:lpstr> Aucune aide de l’état !    Médias    Fondations privées   </vt:lpstr>
      <vt:lpstr>Nos lieux d’intervention GSF = 5 camps</vt:lpstr>
      <vt:lpstr>Gande Synthe : Camps de la Honte  avant mars 2015</vt:lpstr>
      <vt:lpstr>Grande Synthe   camp de Basrosch avant mi-mars 2016 </vt:lpstr>
      <vt:lpstr>Grande Synthe « HONTE »</vt:lpstr>
      <vt:lpstr>Grande Synthe :  création d’un camp aux normes UNHCR par MSF &gt; mars 2016</vt:lpstr>
      <vt:lpstr>Calais</vt:lpstr>
      <vt:lpstr>Calais</vt:lpstr>
      <vt:lpstr>Calais</vt:lpstr>
      <vt:lpstr>2 politiques différentes</vt:lpstr>
      <vt:lpstr>Démantèlement Calais - fin octobre 2016</vt:lpstr>
      <vt:lpstr>EVOLUTION du nombre de consultations dans tous les camps </vt:lpstr>
      <vt:lpstr>Après Calais les camps et les lieux</vt:lpstr>
      <vt:lpstr>accès au soins encore plus compliqué </vt:lpstr>
      <vt:lpstr>Augmentation des activités GSF </vt:lpstr>
      <vt:lpstr>Présentation PowerPoint</vt:lpstr>
      <vt:lpstr>Présentation PowerPoint</vt:lpstr>
      <vt:lpstr>Norrent fontes  Ce sont les associations qui se substituent à l‘Etat en fournissant repas, vêtements, hébergements ( c'est notre cas..), transport aux douches ( 1 douche par semaine..)</vt:lpstr>
      <vt:lpstr>Steenvoorde    - 150 migrants : érythréens, soudanais, éthiopiens… - Des hommes, des femmes, des enfants qui dorment dehors.. - Comptage multiple de la police la journée dans le presbytère - Harcèlement des migrants par la police alors qu’ils dorment à même le sol, ça et là dans des champs…  - Les tentes sont systématiquement détruites - Pas de place au 115, ni aux structures d'hébergement pour femmes</vt:lpstr>
      <vt:lpstr>Présentation PowerPoint</vt:lpstr>
      <vt:lpstr>Présentation PowerPoint</vt:lpstr>
      <vt:lpstr>Présentation PowerPoint</vt:lpstr>
      <vt:lpstr>Nouveaux Lieux  CAO </vt:lpstr>
      <vt:lpstr>Nouveaux Lieux = Grand isolement </vt:lpstr>
      <vt:lpstr>VIOLENCES &amp; REFUGE GSF </vt:lpstr>
      <vt:lpstr>Présentation PowerPoint</vt:lpstr>
      <vt:lpstr>Subventions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CAMINOR</dc:title>
  <dc:creator>Rara</dc:creator>
  <cp:lastModifiedBy>Richard MATIS</cp:lastModifiedBy>
  <cp:revision>131</cp:revision>
  <dcterms:created xsi:type="dcterms:W3CDTF">2016-06-12T19:55:32Z</dcterms:created>
  <dcterms:modified xsi:type="dcterms:W3CDTF">2017-03-12T12:35:26Z</dcterms:modified>
</cp:coreProperties>
</file>